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471" r:id="rId2"/>
    <p:sldId id="2395" r:id="rId3"/>
    <p:sldId id="2391" r:id="rId4"/>
    <p:sldId id="2473" r:id="rId5"/>
    <p:sldId id="2474" r:id="rId6"/>
    <p:sldId id="2397" r:id="rId7"/>
    <p:sldId id="2488" r:id="rId8"/>
    <p:sldId id="2398" r:id="rId9"/>
    <p:sldId id="398" r:id="rId10"/>
    <p:sldId id="399" r:id="rId11"/>
    <p:sldId id="2489" r:id="rId12"/>
    <p:sldId id="404" r:id="rId13"/>
    <p:sldId id="405" r:id="rId14"/>
    <p:sldId id="2490" r:id="rId15"/>
    <p:sldId id="2491" r:id="rId16"/>
    <p:sldId id="401" r:id="rId17"/>
    <p:sldId id="406" r:id="rId18"/>
    <p:sldId id="2507" r:id="rId19"/>
    <p:sldId id="2492" r:id="rId20"/>
    <p:sldId id="2505" r:id="rId21"/>
    <p:sldId id="2497" r:id="rId22"/>
    <p:sldId id="2493" r:id="rId23"/>
    <p:sldId id="2494" r:id="rId24"/>
    <p:sldId id="2496" r:id="rId25"/>
    <p:sldId id="2498" r:id="rId26"/>
    <p:sldId id="2500" r:id="rId27"/>
    <p:sldId id="2501" r:id="rId28"/>
    <p:sldId id="2502" r:id="rId29"/>
    <p:sldId id="2499" r:id="rId30"/>
    <p:sldId id="2503" r:id="rId31"/>
    <p:sldId id="2504" r:id="rId32"/>
    <p:sldId id="250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9" autoAdjust="0"/>
    <p:restoredTop sz="93003" autoAdjust="0"/>
  </p:normalViewPr>
  <p:slideViewPr>
    <p:cSldViewPr snapToGrid="0">
      <p:cViewPr varScale="1">
        <p:scale>
          <a:sx n="94" d="100"/>
          <a:sy n="94" d="100"/>
        </p:scale>
        <p:origin x="103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06T17:58:02.890"/>
    </inkml:context>
    <inkml:brush xml:id="br0">
      <inkml:brushProperty name="width" value="0.5" units="cm"/>
      <inkml:brushProperty name="height" value="1" units="cm"/>
      <inkml:brushProperty name="color" value="#C6C5CA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0 261,'7'-1,"0"0,0 0,-1-1,0 1,1-2,-1 1,0-1,0 0,10-6,8-4,380-187,-398 197,0 0,0 0,0 1,-1-1,2 2,-1-1,0 0,0 1,8-1,-11 2,-1 1,1-1,-1 0,1 1,-2-1,2 1,-1 0,1 0,-1 0,0 0,0-1,0 2,0 0,0-1,1 0,-2 1,1 0,0-1,-1 1,1 0,-1 0,0 0,1 0,-1 1,1 2,5 9,-2 0,0 1,-1 0,-1 0,0 1,-1-1,0 19,-1 11,-9 57,0-62,-2 1,-2-2,-2 0,-2 0,-23 40,26-50,-95 217,99-227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06T17:58:04.285"/>
    </inkml:context>
    <inkml:brush xml:id="br0">
      <inkml:brushProperty name="width" value="0.5" units="cm"/>
      <inkml:brushProperty name="height" value="1" units="cm"/>
      <inkml:brushProperty name="color" value="#C6C5CA"/>
      <inkml:brushProperty name="tip" value="rectangle"/>
      <inkml:brushProperty name="rasterOp" value="maskPen"/>
      <inkml:brushProperty name="ignorePressure" value="1"/>
    </inkml:brush>
  </inkml:definitions>
  <inkml:trace contextRef="#ctx0" brushRef="#br0">360 176,'-5'8,"0"-2,0 2,0-1,1 1,1-1,-1 1,1 1,-3 11,-7 16,7-21,-193 418,166-378,32-54,1 0,0-1,-1 1,0 0,1 0,-1 0,0 0,1-1,0 0,-1 1,0 0,0 0,0-1,0 1,1-1,0 1,-1-1,-1 0,1 0,1 1,-1-1,0 0,0 1,0-1,0 0,1 0,-2 0,1 0,0 0,0 0,1 0,-1 0,0-1,0 1,-2-1,1-1,1 0,-1 0,0 0,1 0,0-1,-1 1,1-1,0 1,0-1,0 1,0-7,-7-29,1-2,3 0,0-48,12-124,-6 168,1-1,3 0,1 1,3 0,26-71,-36 114,0 1,0-1,0 0,0 0,1 0,-1 0,0 1,1-1,-1 0,0 0,0 1,1-1,-1 0,1 1,-1-1,1 1,0-1,-1 0,1 1,-1-1,1 0,0 1,-1 0,1 0,0 0,-1-1,1 1,0 0,0-1,1 1,6 22,-4 48,-4-69,0 61,0 45,4 0,28 157,-22-190,-2 0,-5 151,-5-125,2-76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06T17:58:13.187"/>
    </inkml:context>
    <inkml:brush xml:id="br0">
      <inkml:brushProperty name="width" value="0.5" units="cm"/>
      <inkml:brushProperty name="height" value="1" units="cm"/>
      <inkml:brushProperty name="color" value="#C6C5CA"/>
      <inkml:brushProperty name="tip" value="rectangle"/>
      <inkml:brushProperty name="rasterOp" value="maskPen"/>
      <inkml:brushProperty name="ignorePressure" value="1"/>
    </inkml:brush>
  </inkml:definitions>
  <inkml:trace contextRef="#ctx0" brushRef="#br0">1124 1206,'2'1,"1"-1,-2 0,2 1,-1 0,1 0,-1 0,0 0,1 0,-2 0,2 1,-2-1,1 0,0 1,0 0,0-1,-1 2,0-2,3 3,24 42,-23-38,16 32,-2 1,-2 1,-2 0,-1 1,-4 1,12 83,-8 268,-15-292,5-226,27-161,48-121,123-275,-191 650,-7 16,0 0,1 0,1 0,0 1,1 0,16-22,-23 34,1 1,-1 0,0 0,0 0,0-1,1 1,-1 0,1-1,-1 1,1 0,-1 0,1-1,-1 1,1 0,-1 0,0 0,1 0,-1 0,1 0,-1 0,1 0,-1 0,1 0,-1 0,0 0,1 0,-1 0,1 0,-1 1,1-1,-1 0,1 0,-1 1,1-1,-1 0,0 1,0-1,0 0,1 0,-1 0,0 0,1 1,-1-1,0 1,1-1,-1 1,0-1,0 1,1-1,-1 1,0-1,0 0,0 0,0 1,0-1,0 2,5 14,-1 0,-2 1,1 0,-2 0,0 0,-2 22,1-16,0 150,-9 0,-8-1,-7-1,-56 198,39-238,37-119,3-15,8-32,128-413,34 6,-149 391,310-761,-322 790,2-1,14-26,-24 49,1 0,-1 0,0-1,0 1,0-1,0 1,0-1,1 1,-1-1,1 1,-1-1,1 1,-1 0,1 0,-1 0,1 0,-1-1,0 1,0 0,1 0,-1-1,1 1,-1 0,1 0,0 0,-1 0,1 0,-1 0,0 0,1 0,-1 0,1 0,1 0,7 21,-6 27,-1 0,-4 0,0 0,-12 55,9-66,-50 310,-110 377,-182 320,332-1002,12-31,-1 0,0 1,-1-2,0 1,-1 0,-13 18,13-28,2-12,0-26,1 1,2 0,5-49,1 10,-1-48,1 16,-10-136,2 221,0 1,-1 0,-12-33,14 49,0-1,0 0,-1 0,0 1,0-1,0 2,0-1,-2 0,1 0,0 1,0-1,-1 0,1 2,-1-1,-1 1,-10-6,14 8,0 0,0 0,-1 0,1 1,0-1,0 1,-1 0,1 0,0 0,0 0,-1 0,1 1,0-1,0 1,-1 0,1 0,0-1,-4 3,-35 27,-13 22,4 2,-70 93,61-71,-37 44,-252 305,330-404,6-6,0 0,-3-1,1 0,-28 19,40-31,-1 1,0-2,0 1,0-1,0 0,0 1,0-1,0 0,0 0,-1-1,1 0,0 1,-1-1,1 0,0 0,-1 0,1 0,0-1,-1 1,1 0,0-1,0 0,0-1,0 1,-1 0,2-1,-1 0,0 1,0-1,0 0,1 0,-1 0,1 0,-2-3,-3-3,1 1,1 0,-1-2,1 1,1 0,0 0,0-2,0 2,1-1,-4-19,6 21,0 2,0-2,1 0,0 1,0-1,1 1,0-1,-1 1,1 0,1-1,0 1,0 0,1 0,0 0,-1 0,7-8,1 4,-15 20,-18 23,-14 7,-48 38,56-54,1 2,1 0,1 2,-38 54,63-79,-1-1,0 0,2 1,-2 0,1-1,0 1,1-1,-1 1,1 0,-1-1,1 2,-1-2,1 1,0 0,1-1,-1 1,0 0,1 0,0-1,-1 1,3 3,-1-2,1 0,-1 0,2-1,-2 0,1 1,1-1,-1 0,1 0,-1-1,2 1,-1-1,5 2,11 5,0-1,2-1,-2-2,32 6,114 15,195 5,164-20,-495-14,-42-7,-57-11,63 20,-96-23,-2 5,-172-10,-217 18,414 11,-165 0,207-5,39 3,-2 0,2 2,0-2,-1 1,1 0,0 0,-1 0,1 0,1 0,-2 0,1 1,0 0,0-1,0 1,3-1,162-40,291-34,-374 64,523-58,-115 14,-452 49,-55 3,-68 4,-500 46,210-14,351-30,-46 0,64-3,2 0,-1 0,0 0,0-1,0 1,0-1,0 1,0-1,1 0,-1 0,1 0,-2 0,2-1,-1 0,1 1,-5-4,7 3,-1 0,1 0,-1 0,0 1,1-1,-1 0,1 0,0 0,0 0,0 0,0 0,0 0,0 0,1 1,-1-2,1 2,0-1,-1 0,1 1,-1-2,2 1,-1 1,0-1,1 0,35-47,-32 41,299-315,-336 353,15-13,-1 1,-1-2,-24 15,42-30,-1 0,1-1,1 1,-2 0,1 0,-1-1,2 1,-2 0,1-1,-1 0,1 0,0 0,-1 1,2-1,-2 0,0 0,1 0,0 0,-1 0,1 0,0-1,-1 1,1 0,-1 0,2 0,-2-1,-1-1,1 0,0 0,2 0,-1 0,-1 0,1 0,0-1,1 2,0-2,-1 1,0-1,1 1,0 0,0 0,0-1,0 1,1-3,4-33,2 0,1 2,3 0,2-1,0 2,26-47,-6 10,218-463,118-294,-349 776,-12 41,-4 16,1 25,-5-25,11 221,-19 243,-38-132,12-113,85-324,58-161,-225 496,92-183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7:59:05.575"/>
    </inkml:context>
    <inkml:brush xml:id="br0">
      <inkml:brushProperty name="width" value="0.35" units="cm"/>
      <inkml:brushProperty name="height" value="0.35" units="cm"/>
      <inkml:brushProperty name="color" value="#C6C5CA"/>
    </inkml:brush>
  </inkml:definitions>
  <inkml:trace contextRef="#ctx0" brushRef="#br0">2429 1860 24575,'39'-154'0,"104"-360"0,-143 512 0,0 0 0,1 0 0,-1 0 0,1 1 0,0-1 0,0 0 0,0 0 0,-1 0 0,1 1 0,1-1 0,-1 1 0,0-1 0,0 1 0,1-1 0,0 0 0,-1 3 0,0-1 0,0 0 0,-1 1 0,1 0 0,-1-1 0,0 1 0,1 0 0,-1-1 0,1 1 0,-1 0 0,1 0 0,-1 0 0,0 0 0,1-1 0,-1 1 0,0 0 0,0 0 0,0 0 0,0 0 0,0-1 0,0 1 0,0 1 0,-1 67 0,-6-34 0,0 0 0,-2-1 0,-3 0 0,0 0 0,-2-1 0,-1-1 0,-2 0 0,-2-2 0,0 1 0,-2-2 0,-30 32 0,50-59 0,0-1 0,0 0 0,0 0 0,1 0 0,-1 1 0,-1-2 0,1 1 0,0 0 0,0 0 0,0 0 0,-1-1 0,1 1 0,0 0 0,-1-1 0,1 1 0,0 0 0,-1-1 0,1 1 0,0-1 0,-1 0 0,0 0 0,1 0 0,0 0 0,-1 0 0,0 0 0,1 0 0,-3 0 0,3-2 0,-1 0 0,1 1 0,0 0 0,-1-1 0,1 1 0,0-1 0,0 0 0,-1 1 0,1-1 0,0 0 0,1 1 0,-1-1 0,0-1 0,1 2 0,-1-1 0,0-4 0,-1-7 0,0-1 0,1 1 0,1-1 0,2-19 0,1 7 0,3 1 0,0 0 0,1 0 0,2 1 0,0 0 0,1 0 0,2 1 0,1 1 0,0-1 0,2 2 0,1 0 0,1 1 0,1 0 0,31-27 0,-9 12 0,-2-1 0,-2-3 0,44-56 0,77-136 0,-47 65 0,-107 161 0,1 1 0,-1 0 0,1 0 0,1-1 0,-1 1 0,0 1 0,8-5 0,-11 8 0,-1-1 0,1 1 0,0 0 0,-1-1 0,1 1 0,-1 0 0,1-1 0,-1 1 0,1 0 0,0 0 0,0 0 0,-1 0 0,0-1 0,1 1 0,0 0 0,0 1 0,0-1 0,-1 0 0,1 0 0,-1 0 0,1 0 0,-1 0 0,1 1 0,0-1 0,0 0 0,0 2 0,0-1 0,0 0 0,0 0 0,0 1 0,-1-1 0,1 1 0,-1 0 0,0-1 0,0 0 0,1 1 0,-1-1 0,0 1 0,0 0 0,0-1 0,0 1 0,0-1 0,-1 4 0,-9 60 0,-3 0 0,-3 0 0,-45 113 0,9-34 0,47-124 0,-13 29 0,2 0 0,4 0 0,1 1 0,2 0 0,-1 92 0,12-105 0,-1 1 0,-2-1 0,-1 0 0,-3 0 0,0 0 0,-3-1 0,-16 51 0,21-77 0,-1-1 0,0 1 0,-1 0 0,1-1 0,-2 1 0,0-1 0,0 0 0,0-1 0,-2 0 0,2 0 0,-3-1 0,2 1 0,-1-2 0,-2 1 0,1-1 0,0 0 0,0-1 0,-1 0 0,-15 6 0,-18 7 0,-2-1 0,-1-3 0,0-1 0,-1-2 0,0-2 0,-1-3 0,-82 2 0,115-7 0,-1 0 0,0 1 0,1 0 0,0 1 0,0 1 0,0 0 0,0 1 0,-27 13 0,-5 6 0,-56 40 0,72-44 0,0 0 0,1 2 0,1 0 0,1 2 0,-26 27 0,53-49 0,-1-1 0,0 0 0,1 1 0,-1 0 0,0 0 0,1 0 0,0-1 0,0 2 0,-1-1 0,1 0 0,1 0 0,-1 0 0,0 1 0,0-2 0,1 2 0,-1-1 0,1 0 0,0 0 0,0 1 0,0-1 0,0 0 0,0 1 0,0-1 0,0 0 0,1 0 0,0 1 0,-1-1 0,1 0 0,0 0 0,0 1 0,0-2 0,2 4 0,4 2 0,0 0 0,1-1 0,-1 0 0,2 0 0,-1-1 0,16 8 0,-17-10 0,1 0 0,-2 2 0,2-1 0,-2 0 0,1 1 0,-1 0 0,0 1 0,-1-1 0,8 9 0,-13-14 0,1 0 0,-1 1 0,0 0 0,0 0 0,1 0 0,-1 0 0,1-1 0,-1 1 0,0 0 0,0 0 0,1 0 0,-1 0 0,0-1 0,0 1 0,0 0 0,0 0 0,0 0 0,-1-1 0,1 0 0,0 1 0,0 0 0,-1 0 0,1 0 0,0 0 0,-1-1 0,1 1 0,0 0 0,-1 0 0,1-1 0,-1 1 0,1 0 0,-1-1 0,0 0 0,0 1 0,1 0 0,0-1 0,-1 1 0,0-1 0,0 1 0,0-1 0,0 1 0,1-1 0,-1 0 0,0 0 0,0 0 0,0 0 0,1 0 0,-1 0 0,0 0 0,0 0 0,0 0 0,0 0 0,1 0 0,-1 0 0,-2 0 0,-50-4 0,25-1 0,4 2 0,1-2 0,0 0 0,-42-16 0,62 20 0,2-1 0,-1 1 0,-1 0 0,2-1 0,-1 1 0,1-1 0,-1 1 0,0-1 0,1 0 0,-1 0 0,1 0 0,-1 1 0,2-2 0,-2 2 0,1-2 0,0 1 0,0 0 0,1-1 0,0 2 0,-1-2 0,1 1 0,-1 0 0,1 0 0,0-1 0,0 1 0,0-1 0,1 2 0,-1-2 0,1 1 0,-1 0 0,0 0 0,1-1 0,0 1 0,0 0 0,0 0 0,2-3 0,5-10 0,0 1 0,0 0 0,20-24 0,60-62 0,5 3 0,119-98 0,-193 177 0,-3-1 0,1 0 0,16-27 0,6-8 0,401-563 0,-268 315 0,-64 102 0,-36 63 0,-66 127 0,-1-2 0,-1 1 0,0 0 0,-1-2 0,1 2 0,-2-2 0,0 2 0,-1-2 0,0 1 0,-1 0 0,0 0 0,-1 0 0,-3-13 0,2 17 0,0 0 0,1 0 0,-2 1 0,1-2 0,-2 2 0,1-1 0,-1 1 0,0 0 0,0 0 0,-1 0 0,0 1 0,-1-1 0,0 1 0,0 0 0,1 1 0,-2-1 0,0 1 0,1 1 0,-2-1 0,-7-3 0,-15-4 0,-1 1 0,0 1 0,-1 2 0,0 2 0,0 0 0,0 2 0,-1 1 0,0 2 0,-62 5 0,91-4 0,1 0 0,-1 0 0,1 1 0,-1 0 0,1 0 0,0 0 0,-1 0 0,1 0 0,0 1 0,0 0 0,0-1 0,0 1 0,0 0 0,1 0 0,-2 0 0,2 0 0,-1 1 0,-3 4 0,3-2 0,1-1 0,0 1 0,0-1 0,0 1 0,0 0 0,2 0 0,-2 0 0,1 0 0,0 0 0,1 0 0,0 8 0,2 13 0,1-1 0,2 1 0,1 0 0,10 26 0,-6-16 0,0 9 0,-2 0 0,-2 1 0,-2 0 0,-3-1 0,-4 54 0,-42 229 0,26-229 0,5 2 0,-1 150 0,16-227 0,0-5 0,-1 0 0,0 1 0,-1-1 0,-5 24 0,3-35 0,2-1 0,-2-1 0,1 0 0,-2 1 0,1-1 0,-1 0 0,1 0 0,-2-1 0,1 1 0,-1-1 0,0 1 0,0-1 0,0-1 0,0 1 0,-12 6 0,-99 60 0,-84 59 0,191-124 0,-16 13 0,-43 43 0,242-232 0,-1 1 0,1-58 0,-104 130 0,-68 94 0,-1 0 0,2 0 0,-2 0 0,2 1 0,-1-1 0,1 1 0,0-1 0,0 1 0,0-1 0,-1 2 0,2-1 0,-1-1 0,0 2 0,1 0 0,-1-1 0,0 1 0,1 0 0,0 0 0,-1 0 0,1 0 0,3 0 0,-2 2 0,1 0 0,-1 1 0,0-1 0,1 0 0,-1 2 0,0-2 0,0 2 0,0-1 0,-1 1 0,1 0 0,-1 0 0,1 0 0,-1 0 0,4 5 0,16 16 0,-1 0 0,0 1 0,-2 2 0,-1 0 0,18 32 0,70 155 0,-99-195 0,-2 1 0,0-1 0,-2 2 0,0-1 0,-2 0 0,-1 0 0,1 1 0,-2 0 0,-2-1 0,0 1 0,-6 34 0,4-43 0,0-1 0,-1 1 0,0 0 0,-1-2 0,0 2 0,0-1 0,-1-1 0,-1 0 0,1 0 0,-2-1 0,0 1 0,0-1 0,-1 0 0,-1-1 0,1 0 0,-1 0 0,1-2 0,-2 1 0,0-1 0,0-1 0,-12 6 0,-43 11 0,0-4 0,-114 18 0,110-29 0,-113-4 0,157-3 0,768 0 0,-736-1 0,2 0 0,-2 1 0,2-1 0,-2-1 0,1 0 0,0 0 0,0-1 0,-1 1 0,0-1 0,1 0 0,-1-1 0,0 1 0,-1-1 0,1-1 0,-1 1 0,1-1 0,-1 0 0,-1 0 0,7-8 0,6-11 0,0-1 0,-3 0 0,17-35 0,-10 17 0,-16 33 0,78-168 0,-75 156 0,-2 1 0,0-1 0,-1 0 0,-2 0 0,0-1 0,-1-37 0,-1 8 0,11-78 0,2-26 0,-16-840 0,3 989 0,-1 0 0,-1 1 0,0-1 0,0 1 0,0-1 0,-1 0 0,0 1 0,0-1 0,-1 1 0,1 0 0,-1 0 0,-1 0 0,-6-9 0,3 8 0,-1-1 0,0 0 0,0 2 0,-1-1 0,0 0 0,0 2 0,-19-10 0,-234-92 0,190 82 0,0-3 0,-130-73 0,190 93 0,0 0 0,0 0 0,-1 1 0,-1 0 0,1 2 0,0 0 0,-1 0 0,0 1 0,0 0 0,-1 1 0,-27-2 0,-218 7 0,256-2 0,1 0 0,-1 0 0,0 0 0,0 0 0,1 1 0,0 0 0,-1 0 0,0 1 0,1-2 0,-1 2 0,-5 2 0,8-3 0,-1 1 0,1-1 0,1 0 0,-2 0 0,1 1 0,0-2 0,0 2 0,1 0 0,-1-1 0,0 0 0,1 1 0,-1 0 0,1-2 0,-1 2 0,1 0 0,0-1 0,0 1 0,0 0 0,0-1 0,0 1 0,0 0 0,0-2 0,0 2 0,0 0 0,0-1 0,1 1 0,0 0 0,-1-1 0,2 3 0,13 30 0,2-1 0,1 0 0,2 0 0,1-3 0,42 50 0,-50-66 0,1-2 0,1 0 0,-1-1 0,18 11 0,-19-14 0,-1 0 0,1 1 0,-2 1 0,0 0 0,0 0 0,0 1 0,9 14 0,1 11 0,-2 0 0,-1 2 0,14 47 0,11 24 0,-31-79 0,-1 1 0,-2-1 0,-2 2 0,0-1 0,3 57 0,-10 165 0,-4-126 0,5-55 0,-3 79 0,1-144 0,-1-1 0,1 1 0,-1 0 0,-1-2 0,1 2 0,-1-1 0,0-1 0,0 1 0,0 0 0,-8 9 0,-50 49 0,38-43 0,-20 24 0,7-7 0,-2-2 0,-76 57 0,-74 50 0,93-67 0,62-51 0,7-4 0,-50 31 0,17-17 0,32-17 0,-1-2 0,-37 16 0,55-28 0,-1-1 0,-1 1 0,1-1 0,-1-1 0,1 0 0,-1 0 0,0-2 0,0 1 0,-22-2 0,28 0 0,0-1 0,-1 0 0,1 1 0,1-2 0,-1 1 0,0-1 0,0 0 0,0 0 0,1-1 0,-7-5 0,-52-48 0,22 19 0,-5 3 0,-2 2 0,-99-49 0,37 22 0,91 46 0,0-1 0,-26-27 0,154 52 0,193-6 0,-207-5 0,-947 1 0,847-1 0,1 1 0,-1 0 0,1 1 0,-1 0 0,1-1 0,0 1 0,0 0 0,0 1 0,0-1 0,0 2 0,0-2 0,0 2 0,0-1 0,1 1 0,0 0 0,-1 0 0,-4 5 0,4-2 0,0 0 0,1 1 0,-1 0 0,2-1 0,-1 1 0,2 0 0,-2 0 0,2 0 0,0 1 0,0-1 0,-1 10 0,-16 127 0,19-142 0,-1 0 0,1-1 0,0 1 0,0 0 0,1-1 0,-1 1 0,0 0 0,1-1 0,-1 1 0,1-1 0,0 1 0,-1 0 0,0-1 0,1 1 0,0 0 0,1-1 0,-1 0 0,-1 1 0,2 0 0,-1-2 0,1 2 0,-2-1 0,2 0 0,0 0 0,-1 0 0,0 0 0,1 0 0,-1 0 0,1-1 0,0 1 0,-1 0 0,1-1 0,0 1 0,-1-1 0,1 1 0,1-1 0,-2 0 0,4 0 0,12 1 0,-1 0 0,0-1 0,25-2 0,-18 0 0,517-2 0,-321 5 0,-140 4 0,1 2 0,128 30 0,-173-29 0,-56-11 0,1 2 0,-1 1 0,-20 2 0,-15 0 0,-315-3 0,454-2 0,154-28 0,-126 14 0,-17 12 0,-46 6 0,-343 42 0,75-9 0,117-26 0,-151-8 0,149-2 0,330 17 0,11 0 0,113 12 0,-21 1 0,-308-27 0,0-1 0,0-1 0,-1 0 0,1-2 0,-1 0 0,0-1 0,20-7 0,-48 8 0,-257 12 0,85-1 0,-367-3 0,-482 23 0,1300-8 0,-98-8 0,226-10 0,-175-5 0,64 0 0,323 6 0,-365 26 0,-187-18 0,0-3 0,1-2 0,0-3 0,79-4 0,-46-21-1365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861BF6-6572-4097-88FD-BAFFADBED261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D4229-219F-4F7F-898D-B6AEC6D56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2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013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D8A9B0-80EF-A34D-B345-E2DEC5501E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564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D8A9B0-80EF-A34D-B345-E2DEC5501E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1058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Regression</a:t>
            </a:r>
          </a:p>
          <a:p>
            <a:r>
              <a:rPr lang="en-US" dirty="0"/>
              <a:t>Multi-model</a:t>
            </a:r>
          </a:p>
          <a:p>
            <a:r>
              <a:rPr lang="en-US" dirty="0"/>
              <a:t>Bayesian</a:t>
            </a:r>
          </a:p>
          <a:p>
            <a:r>
              <a:rPr lang="en-US" dirty="0"/>
              <a:t>Probability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7CD25-12CA-429A-BC67-660ADC3DCF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1197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7CD25-12CA-429A-BC67-660ADC3DCF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Ecologists are perfect for agent-based modeling. Our job is to study interactions and spend time getting frustrated when nature doesn’t do what we want.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7CD25-12CA-429A-BC67-660ADC3DCF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1673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1E0E302-AEC2-6F56-54E9-BB2EB172B5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5ADE32-13E4-48B9-9CF1-61B40C25E291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CAF8E3AA-5E7A-C62B-EB1B-86AF5DEBF9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A0C25C27-FEE3-8C7A-1072-8A1C840098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6387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7CD25-12CA-429A-BC67-660ADC3DCF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1629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Ecologists are perfect for agent-based modeling. Our job is to study interactions and spend time getting frustrated when nature doesn’t do what we want.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7CD25-12CA-429A-BC67-660ADC3DCFD6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696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2439035" cy="15457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487451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1"/>
            <a:ext cx="103632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800600"/>
            <a:ext cx="9144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September 7,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961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3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rgbClr val="F3923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3374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948B-B8D7-4D8A-B6E1-2E2906D18E0F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573F-0F59-4F74-88EE-C4CF1FB4B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44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681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716489" y="0"/>
            <a:ext cx="6475511" cy="68580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637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36830" y="1110343"/>
            <a:ext cx="4377917" cy="5747657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810992" y="283029"/>
            <a:ext cx="6746591" cy="314597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718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4961912" cy="68580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15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230088" y="1"/>
            <a:ext cx="4961912" cy="68580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55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990858" y="2579370"/>
            <a:ext cx="3231722" cy="201168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4515103" y="2579370"/>
            <a:ext cx="3231722" cy="201168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8039348" y="2579370"/>
            <a:ext cx="3231722" cy="201168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144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3482612" y="725934"/>
            <a:ext cx="5181044" cy="337888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51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2"/>
                </a:solidFill>
                <a:latin typeface="Playfair Display SC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B8259A0-B2B6-4A51-8281-FB7C9390777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7691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838419" y="365125"/>
            <a:ext cx="105151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ounded Rectangle 5"/>
          <p:cNvSpPr/>
          <p:nvPr userDrawn="1"/>
        </p:nvSpPr>
        <p:spPr>
          <a:xfrm>
            <a:off x="250567" y="357353"/>
            <a:ext cx="906471" cy="32274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TextBox 9"/>
          <p:cNvSpPr txBox="1"/>
          <p:nvPr userDrawn="1"/>
        </p:nvSpPr>
        <p:spPr>
          <a:xfrm>
            <a:off x="506245" y="345195"/>
            <a:ext cx="503628" cy="307758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400" b="0" i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pPr algn="ctr"/>
              <a:t>‹#›</a:t>
            </a:fld>
            <a:r>
              <a:rPr lang="id-ID" sz="1400" b="0" i="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73997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0" indent="0" algn="l" defTabSz="914217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24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457109" indent="0" algn="l" defTabSz="914217" rtl="0" eaLnBrk="1" latinLnBrk="0" hangingPunct="1">
        <a:lnSpc>
          <a:spcPct val="90000"/>
        </a:lnSpc>
        <a:spcBef>
          <a:spcPts val="500"/>
        </a:spcBef>
        <a:buFont typeface="Arial" charset="0"/>
        <a:buNone/>
        <a:defRPr lang="en-US" sz="2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914217" indent="0" algn="l" defTabSz="914217" rtl="0" eaLnBrk="1" latinLnBrk="0" hangingPunct="1">
        <a:lnSpc>
          <a:spcPct val="90000"/>
        </a:lnSpc>
        <a:spcBef>
          <a:spcPts val="500"/>
        </a:spcBef>
        <a:buFont typeface="Arial" charset="0"/>
        <a:buNone/>
        <a:defRPr lang="en-US" sz="1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1371326" indent="0" algn="l" defTabSz="914217" rtl="0" eaLnBrk="1" latinLnBrk="0" hangingPunct="1">
        <a:lnSpc>
          <a:spcPct val="90000"/>
        </a:lnSpc>
        <a:spcBef>
          <a:spcPts val="500"/>
        </a:spcBef>
        <a:buFont typeface="Arial" charset="0"/>
        <a:buNone/>
        <a:defRPr lang="en-US" sz="1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1828434" indent="0" algn="l" defTabSz="914217" rtl="0" eaLnBrk="1" latinLnBrk="0" hangingPunct="1">
        <a:lnSpc>
          <a:spcPct val="90000"/>
        </a:lnSpc>
        <a:spcBef>
          <a:spcPts val="500"/>
        </a:spcBef>
        <a:buFont typeface="Arial" charset="0"/>
        <a:buNone/>
        <a:defRPr lang="en-US" sz="16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3.gif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1.png"/><Relationship Id="rId3" Type="http://schemas.openxmlformats.org/officeDocument/2006/relationships/image" Target="../media/image45.png"/><Relationship Id="rId7" Type="http://schemas.openxmlformats.org/officeDocument/2006/relationships/customXml" Target="../ink/ink2.xml"/><Relationship Id="rId12" Type="http://schemas.openxmlformats.org/officeDocument/2006/relationships/image" Target="../media/image5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image" Target="../media/image53.png"/><Relationship Id="rId10" Type="http://schemas.openxmlformats.org/officeDocument/2006/relationships/image" Target="../media/image49.png"/><Relationship Id="rId4" Type="http://schemas.openxmlformats.org/officeDocument/2006/relationships/image" Target="../media/image46.jpeg"/><Relationship Id="rId9" Type="http://schemas.openxmlformats.org/officeDocument/2006/relationships/customXml" Target="../ink/ink3.xml"/><Relationship Id="rId1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6.png"/><Relationship Id="rId4" Type="http://schemas.openxmlformats.org/officeDocument/2006/relationships/image" Target="../media/image55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wmf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181595" y="1754835"/>
            <a:ext cx="6789256" cy="3770263"/>
            <a:chOff x="8774614" y="4232684"/>
            <a:chExt cx="6967393" cy="7540526"/>
          </a:xfrm>
        </p:grpSpPr>
        <p:sp>
          <p:nvSpPr>
            <p:cNvPr id="10" name="TextBox 9"/>
            <p:cNvSpPr txBox="1"/>
            <p:nvPr/>
          </p:nvSpPr>
          <p:spPr>
            <a:xfrm>
              <a:off x="8774614" y="4232684"/>
              <a:ext cx="6967393" cy="7540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17"/>
              <a:r>
                <a:rPr lang="en-US" sz="11950" b="1" spc="300" dirty="0">
                  <a:solidFill>
                    <a:srgbClr val="000000"/>
                  </a:solidFill>
                  <a:latin typeface="Playfair Display SC" charset="0"/>
                  <a:ea typeface="Playfair Display SC" charset="0"/>
                  <a:cs typeface="Playfair Display SC" charset="0"/>
                </a:rPr>
                <a:t>models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774614" y="8002948"/>
              <a:ext cx="6814239" cy="1743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17">
                <a:lnSpc>
                  <a:spcPct val="150000"/>
                </a:lnSpc>
              </a:pPr>
              <a:r>
                <a:rPr lang="en-US" spc="300" dirty="0">
                  <a:solidFill>
                    <a:srgbClr val="000000"/>
                  </a:solidFill>
                  <a:latin typeface="Playfair Display SC" charset="0"/>
                  <a:ea typeface="Playfair Display SC" charset="0"/>
                  <a:cs typeface="Playfair Display SC" charset="0"/>
                </a:rPr>
                <a:t>A simple approach to complex problems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4572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3962400" cy="1981200"/>
          </a:xfrm>
        </p:spPr>
        <p:txBody>
          <a:bodyPr/>
          <a:lstStyle/>
          <a:p>
            <a:r>
              <a:rPr lang="en-US" dirty="0"/>
              <a:t>Solution of closed form equations representing the system</a:t>
            </a:r>
          </a:p>
        </p:txBody>
      </p:sp>
      <p:graphicFrame>
        <p:nvGraphicFramePr>
          <p:cNvPr id="51201" name="Object 1"/>
          <p:cNvGraphicFramePr>
            <a:graphicFrameLocks noChangeAspect="1"/>
          </p:cNvGraphicFramePr>
          <p:nvPr/>
        </p:nvGraphicFramePr>
        <p:xfrm>
          <a:off x="1600200" y="2971801"/>
          <a:ext cx="4343400" cy="620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860898" imgH="565699" progId="Equation.3">
                  <p:embed/>
                </p:oleObj>
              </mc:Choice>
              <mc:Fallback>
                <p:oleObj name="Equation" r:id="rId2" imgW="3860898" imgH="565699" progId="Equation.3">
                  <p:embed/>
                  <p:pic>
                    <p:nvPicPr>
                      <p:cNvPr id="51201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971801"/>
                        <a:ext cx="4343400" cy="620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3" descr="Overbank2"/>
          <p:cNvPicPr>
            <a:picLocks noChangeAspect="1" noChangeArrowheads="1"/>
          </p:cNvPicPr>
          <p:nvPr/>
        </p:nvPicPr>
        <p:blipFill>
          <a:blip r:embed="rId4"/>
          <a:srcRect t="1646"/>
          <a:stretch>
            <a:fillRect/>
          </a:stretch>
        </p:blipFill>
        <p:spPr bwMode="auto">
          <a:xfrm>
            <a:off x="1752600" y="3677722"/>
            <a:ext cx="4038600" cy="30310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5"/>
          <a:srcRect l="10417" t="45333" r="15417"/>
          <a:stretch>
            <a:fillRect/>
          </a:stretch>
        </p:blipFill>
        <p:spPr bwMode="auto">
          <a:xfrm>
            <a:off x="6248400" y="3200400"/>
            <a:ext cx="4300654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7" name="Picture 7" descr="http://upload.wikimedia.org/math/9/0/f/90f20a29021964cdf64639639d1c928d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324600" y="1371600"/>
            <a:ext cx="4133850" cy="1468359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74638"/>
            <a:ext cx="4495800" cy="1143000"/>
          </a:xfrm>
        </p:spPr>
        <p:txBody>
          <a:bodyPr/>
          <a:lstStyle/>
          <a:p>
            <a:r>
              <a:rPr lang="en-US" dirty="0"/>
              <a:t>Conceptual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736" y="1547019"/>
            <a:ext cx="4191000" cy="1981200"/>
          </a:xfrm>
        </p:spPr>
        <p:txBody>
          <a:bodyPr/>
          <a:lstStyle/>
          <a:p>
            <a:r>
              <a:rPr lang="en-US" dirty="0"/>
              <a:t>Diagramming relationships among components, organizing information, determining data needs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/>
          <a:srcRect l="14330" t="16939" r="50720" b="9853"/>
          <a:stretch>
            <a:fillRect/>
          </a:stretch>
        </p:blipFill>
        <p:spPr bwMode="auto">
          <a:xfrm>
            <a:off x="3101547" y="3691043"/>
            <a:ext cx="2211557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 l="19576" t="20169" r="21225" b="28638"/>
          <a:stretch>
            <a:fillRect/>
          </a:stretch>
        </p:blipFill>
        <p:spPr bwMode="auto">
          <a:xfrm>
            <a:off x="5626443" y="3691043"/>
            <a:ext cx="4343400" cy="29872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" name="Picture 4" descr="CurrituckModel_2010-09-20"/>
          <p:cNvPicPr>
            <a:picLocks noChangeAspect="1" noChangeArrowheads="1"/>
          </p:cNvPicPr>
          <p:nvPr/>
        </p:nvPicPr>
        <p:blipFill>
          <a:blip r:embed="rId4"/>
          <a:srcRect t="9338" r="8189" b="8682"/>
          <a:stretch>
            <a:fillRect/>
          </a:stretch>
        </p:blipFill>
        <p:spPr bwMode="auto">
          <a:xfrm>
            <a:off x="6324600" y="213968"/>
            <a:ext cx="4114800" cy="34041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289" y="1296537"/>
            <a:ext cx="4220967" cy="1907840"/>
          </a:xfrm>
        </p:spPr>
        <p:txBody>
          <a:bodyPr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Index Models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C6E8597-0CCE-4A8A-9326-AA52691A1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E78FE76E-DF1D-420B-957F-8ECE93C0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CF2F61F0-9758-4DEF-AC08-7B00F04A4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B306EB7-AC05-DA6A-6F65-3EA67286E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073" y="1062342"/>
            <a:ext cx="4631005" cy="237622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7290" y="3428999"/>
            <a:ext cx="4220966" cy="2741213"/>
          </a:xfrm>
        </p:spPr>
        <p:txBody>
          <a:bodyPr anchor="t">
            <a:normAutofit lnSpcReduction="10000"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Determining ecosystem quality </a:t>
            </a:r>
            <a:r>
              <a:rPr lang="en-US" sz="1800" dirty="0">
                <a:solidFill>
                  <a:schemeClr val="bg1"/>
                </a:solidFill>
              </a:rPr>
              <a:t>relative</a:t>
            </a:r>
            <a:r>
              <a:rPr lang="en-US" sz="2000" dirty="0">
                <a:solidFill>
                  <a:schemeClr val="bg1"/>
                </a:solidFill>
              </a:rPr>
              <a:t> to environmental variables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Used by agencies for restoration planning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Simple models based on linear step functions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5D1497-C206-4596-7A4C-2606122FA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073" y="3988208"/>
            <a:ext cx="4837061" cy="1300876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274638"/>
            <a:ext cx="4724400" cy="1143000"/>
          </a:xfrm>
        </p:spPr>
        <p:txBody>
          <a:bodyPr/>
          <a:lstStyle/>
          <a:p>
            <a:r>
              <a:rPr lang="en-US" dirty="0"/>
              <a:t>System Dynamics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019" y="1600200"/>
            <a:ext cx="5015581" cy="2362200"/>
          </a:xfrm>
        </p:spPr>
        <p:txBody>
          <a:bodyPr/>
          <a:lstStyle/>
          <a:p>
            <a:r>
              <a:rPr lang="en-US" dirty="0"/>
              <a:t>Modeling dynamics of complex systems by focusing on state of system as summarized variables (e.g., overall biomass, population size,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pic>
        <p:nvPicPr>
          <p:cNvPr id="5" name="Picture 4" descr="1-s2.0-S1476945X08000561-gr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827" y="4038600"/>
            <a:ext cx="4109803" cy="2667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9874" name="Picture 2" descr="http://www.hec.usace.army.mil/software/hec-ressim/images/HEC-ResSim_Schematic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15201" y="152401"/>
            <a:ext cx="2952749" cy="4058459"/>
          </a:xfrm>
          <a:prstGeom prst="rect">
            <a:avLst/>
          </a:prstGeom>
          <a:noFill/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72200" y="3818227"/>
            <a:ext cx="4343400" cy="2947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3DF9B00-3481-4C6E-9D6D-196881B52EFB}"/>
              </a:ext>
            </a:extLst>
          </p:cNvPr>
          <p:cNvSpPr/>
          <p:nvPr/>
        </p:nvSpPr>
        <p:spPr>
          <a:xfrm>
            <a:off x="222611" y="5157355"/>
            <a:ext cx="11746778" cy="1700646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Lato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1891" y="4980709"/>
            <a:ext cx="4114800" cy="11430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Playfair Display SC" panose="00000500000000000000" pitchFamily="50" charset="0"/>
              </a:rPr>
              <a:t>Spatial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2416" y="5808517"/>
            <a:ext cx="8653751" cy="710046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2">
                    <a:lumMod val="95000"/>
                  </a:schemeClr>
                </a:solidFill>
              </a:rPr>
              <a:t>Combination of spatial attributes often coupled with simulation</a:t>
            </a:r>
          </a:p>
        </p:txBody>
      </p:sp>
      <p:pic>
        <p:nvPicPr>
          <p:cNvPr id="77825" name="Picture 1"/>
          <p:cNvPicPr>
            <a:picLocks noChangeAspect="1" noChangeArrowheads="1"/>
          </p:cNvPicPr>
          <p:nvPr/>
        </p:nvPicPr>
        <p:blipFill>
          <a:blip r:embed="rId2"/>
          <a:srcRect l="27083" t="24000" r="20000" b="26667"/>
          <a:stretch>
            <a:fillRect/>
          </a:stretch>
        </p:blipFill>
        <p:spPr bwMode="auto">
          <a:xfrm>
            <a:off x="910938" y="2095500"/>
            <a:ext cx="4577149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27" name="Picture 3" descr="http://static.rcngrants.org/sites/default/files/project_images/Potential%20ecological%20benefits%20of%20dam%20removal%20in%20the%20Northeast_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93427" y="353483"/>
            <a:ext cx="3454834" cy="46064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590789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2" name="Picture 4" descr="http://bayesian-intelligence.com/bwb/wp-content/uploads/2012/03/egBNbeliefs-noev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34200" y="4648201"/>
            <a:ext cx="3505200" cy="21132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4343400" cy="1143000"/>
          </a:xfrm>
        </p:spPr>
        <p:txBody>
          <a:bodyPr/>
          <a:lstStyle/>
          <a:p>
            <a:r>
              <a:rPr lang="en-US" dirty="0"/>
              <a:t>Statistical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3962400" cy="1981200"/>
          </a:xfrm>
        </p:spPr>
        <p:txBody>
          <a:bodyPr/>
          <a:lstStyle/>
          <a:p>
            <a:r>
              <a:rPr lang="en-US" dirty="0"/>
              <a:t>Analysis of datasets to determine distributional properties of the data</a:t>
            </a:r>
          </a:p>
        </p:txBody>
      </p:sp>
      <p:pic>
        <p:nvPicPr>
          <p:cNvPr id="78849" name="Picture 1"/>
          <p:cNvPicPr>
            <a:picLocks noChangeAspect="1" noChangeArrowheads="1"/>
          </p:cNvPicPr>
          <p:nvPr/>
        </p:nvPicPr>
        <p:blipFill>
          <a:blip r:embed="rId4"/>
          <a:srcRect l="20000" t="11333" r="44583" b="51318"/>
          <a:stretch>
            <a:fillRect/>
          </a:stretch>
        </p:blipFill>
        <p:spPr bwMode="auto">
          <a:xfrm>
            <a:off x="7239000" y="152400"/>
            <a:ext cx="3352800" cy="22098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5"/>
          <a:srcRect l="19583" t="23333" r="7500" b="12000"/>
          <a:stretch>
            <a:fillRect/>
          </a:stretch>
        </p:blipFill>
        <p:spPr bwMode="auto">
          <a:xfrm>
            <a:off x="1676400" y="2895600"/>
            <a:ext cx="5498971" cy="304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96200" y="2590800"/>
            <a:ext cx="2209800" cy="1981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40063537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1"/>
          <p:cNvPicPr>
            <a:picLocks noChangeAspect="1" noChangeArrowheads="1"/>
          </p:cNvPicPr>
          <p:nvPr/>
        </p:nvPicPr>
        <p:blipFill>
          <a:blip r:embed="rId2"/>
          <a:srcRect l="28750" t="22666" r="29583" b="24000"/>
          <a:stretch>
            <a:fillRect/>
          </a:stretch>
        </p:blipFill>
        <p:spPr bwMode="auto">
          <a:xfrm>
            <a:off x="5070419" y="4206875"/>
            <a:ext cx="2476500" cy="1981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Modeling</a:t>
            </a: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/>
          <a:srcRect l="9373" t="22676" r="7724" b="11159"/>
          <a:stretch>
            <a:fillRect/>
          </a:stretch>
        </p:blipFill>
        <p:spPr bwMode="auto">
          <a:xfrm>
            <a:off x="4122078" y="1804988"/>
            <a:ext cx="3820929" cy="1905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/>
          <a:srcRect l="36876" t="22864" r="8749" b="13730"/>
          <a:stretch>
            <a:fillRect/>
          </a:stretch>
        </p:blipFill>
        <p:spPr bwMode="auto">
          <a:xfrm>
            <a:off x="8422037" y="1714501"/>
            <a:ext cx="2719722" cy="1981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/>
          <a:srcRect l="55128"/>
          <a:stretch>
            <a:fillRect/>
          </a:stretch>
        </p:blipFill>
        <p:spPr bwMode="auto">
          <a:xfrm>
            <a:off x="1470926" y="1321594"/>
            <a:ext cx="2240692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2"/>
          <p:cNvPicPr>
            <a:picLocks noChangeAspect="1" noChangeArrowheads="1"/>
          </p:cNvPicPr>
          <p:nvPr/>
        </p:nvPicPr>
        <p:blipFill>
          <a:blip r:embed="rId6"/>
          <a:srcRect l="29131" t="19601" r="27531" b="7101"/>
          <a:stretch>
            <a:fillRect/>
          </a:stretch>
        </p:blipFill>
        <p:spPr bwMode="auto">
          <a:xfrm>
            <a:off x="1600200" y="3810000"/>
            <a:ext cx="3044882" cy="28956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16" name="Picture 12"/>
          <p:cNvPicPr>
            <a:picLocks noChangeAspect="1" noChangeArrowheads="1"/>
          </p:cNvPicPr>
          <p:nvPr/>
        </p:nvPicPr>
        <p:blipFill>
          <a:blip r:embed="rId7"/>
          <a:srcRect l="25729" t="21771" r="19962" b="13480"/>
          <a:stretch>
            <a:fillRect/>
          </a:stretch>
        </p:blipFill>
        <p:spPr bwMode="auto">
          <a:xfrm>
            <a:off x="7783330" y="3978275"/>
            <a:ext cx="3269784" cy="24384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85425078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5046830" cy="1143000"/>
          </a:xfrm>
        </p:spPr>
        <p:txBody>
          <a:bodyPr/>
          <a:lstStyle/>
          <a:p>
            <a:r>
              <a:rPr lang="en-US" dirty="0"/>
              <a:t>Agent-based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905" y="1600200"/>
            <a:ext cx="3981548" cy="4983162"/>
          </a:xfrm>
        </p:spPr>
        <p:txBody>
          <a:bodyPr>
            <a:normAutofit fontScale="92500"/>
          </a:bodyPr>
          <a:lstStyle/>
          <a:p>
            <a:r>
              <a:rPr lang="en-US" dirty="0"/>
              <a:t>Tries to mimic real system by capturing complexity. Builds on concepts of individual interactions creating emergent system properties. </a:t>
            </a:r>
          </a:p>
          <a:p>
            <a:endParaRPr lang="en-US" dirty="0"/>
          </a:p>
          <a:p>
            <a:r>
              <a:rPr lang="en-US" dirty="0"/>
              <a:t>Characteristics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Unique</a:t>
            </a:r>
            <a:r>
              <a:rPr lang="en-US" dirty="0"/>
              <a:t> agents are </a:t>
            </a:r>
            <a:r>
              <a:rPr lang="en-US" i="1" dirty="0"/>
              <a:t>autonomous</a:t>
            </a:r>
            <a:r>
              <a:rPr lang="en-US" dirty="0"/>
              <a:t> and interact with </a:t>
            </a:r>
            <a:r>
              <a:rPr lang="en-US" i="1" dirty="0"/>
              <a:t>others</a:t>
            </a:r>
            <a:r>
              <a:rPr lang="en-US" dirty="0"/>
              <a:t> and their </a:t>
            </a:r>
            <a:r>
              <a:rPr lang="en-US" i="1" dirty="0"/>
              <a:t>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System-level properties </a:t>
            </a:r>
            <a:r>
              <a:rPr lang="en-US" i="1" dirty="0"/>
              <a:t>emerge </a:t>
            </a:r>
            <a:r>
              <a:rPr lang="en-US" dirty="0"/>
              <a:t>from low-level behaviors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195F04-C96C-7694-DEB8-A0401D96F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766" y="4086891"/>
            <a:ext cx="4474811" cy="23418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CFF938-A9BA-7BCA-80A9-08F0FEF7A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3036" y="4143093"/>
            <a:ext cx="3473820" cy="21767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AE10849-D46E-5009-FF3D-75DD0840FA64}"/>
              </a:ext>
            </a:extLst>
          </p:cNvPr>
          <p:cNvSpPr/>
          <p:nvPr/>
        </p:nvSpPr>
        <p:spPr>
          <a:xfrm>
            <a:off x="833487" y="4197023"/>
            <a:ext cx="880378" cy="287371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Lato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6CBB1C-21C9-721A-E950-3B29D84A8914}"/>
              </a:ext>
            </a:extLst>
          </p:cNvPr>
          <p:cNvSpPr/>
          <p:nvPr/>
        </p:nvSpPr>
        <p:spPr>
          <a:xfrm>
            <a:off x="819642" y="4516649"/>
            <a:ext cx="1507525" cy="271849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Lato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F46262-3AA4-008F-A7E6-AA4361F71FBF}"/>
              </a:ext>
            </a:extLst>
          </p:cNvPr>
          <p:cNvSpPr txBox="1"/>
          <p:nvPr/>
        </p:nvSpPr>
        <p:spPr>
          <a:xfrm>
            <a:off x="4769574" y="2037361"/>
            <a:ext cx="26528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/>
            <a:r>
              <a:rPr lang="en-US" sz="2200" b="1" dirty="0">
                <a:solidFill>
                  <a:srgbClr val="7F7F7F"/>
                </a:solidFill>
                <a:latin typeface="Abadi" panose="020B0604020104020204" pitchFamily="34" charset="0"/>
              </a:rPr>
              <a:t>Different from each other &amp; independent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F50A72-16E2-FC25-3663-8DE1C6ED1295}"/>
              </a:ext>
            </a:extLst>
          </p:cNvPr>
          <p:cNvSpPr/>
          <p:nvPr/>
        </p:nvSpPr>
        <p:spPr>
          <a:xfrm>
            <a:off x="2872446" y="4501127"/>
            <a:ext cx="919907" cy="287371"/>
          </a:xfrm>
          <a:prstGeom prst="rect">
            <a:avLst/>
          </a:prstGeom>
          <a:solidFill>
            <a:srgbClr val="00B05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Lato Ligh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A89D44-7D22-00CC-8010-8AE0BC047ABF}"/>
              </a:ext>
            </a:extLst>
          </p:cNvPr>
          <p:cNvSpPr/>
          <p:nvPr/>
        </p:nvSpPr>
        <p:spPr>
          <a:xfrm>
            <a:off x="819642" y="5108123"/>
            <a:ext cx="1507525" cy="271849"/>
          </a:xfrm>
          <a:prstGeom prst="rect">
            <a:avLst/>
          </a:prstGeom>
          <a:solidFill>
            <a:srgbClr val="00B05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Lato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2250D8-A7AB-B7C4-199A-83C4FF257602}"/>
              </a:ext>
            </a:extLst>
          </p:cNvPr>
          <p:cNvSpPr txBox="1"/>
          <p:nvPr/>
        </p:nvSpPr>
        <p:spPr>
          <a:xfrm>
            <a:off x="4066961" y="3260003"/>
            <a:ext cx="26452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/>
            <a:r>
              <a:rPr lang="en-US" sz="2200" b="1" dirty="0">
                <a:solidFill>
                  <a:srgbClr val="7F7F7F"/>
                </a:solidFill>
                <a:latin typeface="Abadi" panose="020B0604020104020204" pitchFamily="34" charset="0"/>
              </a:rPr>
              <a:t>Species-Species</a:t>
            </a:r>
          </a:p>
          <a:p>
            <a:pPr defTabSz="914217"/>
            <a:r>
              <a:rPr lang="en-US" sz="2200" b="1" dirty="0">
                <a:solidFill>
                  <a:srgbClr val="7F7F7F"/>
                </a:solidFill>
                <a:latin typeface="Abadi" panose="020B0604020104020204" pitchFamily="34" charset="0"/>
              </a:rPr>
              <a:t>Species-Environment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C48F4B-4590-6C99-1E59-14BBF3EC19D2}"/>
              </a:ext>
            </a:extLst>
          </p:cNvPr>
          <p:cNvSpPr/>
          <p:nvPr/>
        </p:nvSpPr>
        <p:spPr>
          <a:xfrm>
            <a:off x="833487" y="5857505"/>
            <a:ext cx="852617" cy="271849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Lato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378BE1-0547-6D6C-B4EE-539EE30AB31B}"/>
              </a:ext>
            </a:extLst>
          </p:cNvPr>
          <p:cNvSpPr txBox="1"/>
          <p:nvPr/>
        </p:nvSpPr>
        <p:spPr>
          <a:xfrm>
            <a:off x="4390974" y="2805600"/>
            <a:ext cx="25587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/>
            <a:r>
              <a:rPr lang="en-US" sz="2200" b="1" dirty="0">
                <a:solidFill>
                  <a:srgbClr val="7F7F7F"/>
                </a:solidFill>
                <a:latin typeface="Abadi" panose="020B0604020104020204" pitchFamily="34" charset="0"/>
              </a:rPr>
              <a:t>Model across levels!</a:t>
            </a:r>
          </a:p>
        </p:txBody>
      </p:sp>
      <p:pic>
        <p:nvPicPr>
          <p:cNvPr id="17" name="Picture 1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B8F99664-B9E2-356A-8F25-AABD931742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677" y="748547"/>
            <a:ext cx="4329418" cy="324706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2" grpId="0" animBg="1"/>
      <p:bldP spid="12" grpId="1" animBg="1"/>
      <p:bldP spid="9" grpId="0"/>
      <p:bldP spid="9" grpId="1"/>
      <p:bldP spid="10" grpId="0" animBg="1"/>
      <p:bldP spid="10" grpId="1" animBg="1"/>
      <p:bldP spid="15" grpId="0" animBg="1"/>
      <p:bldP spid="15" grpId="1" animBg="1"/>
      <p:bldP spid="11" grpId="0"/>
      <p:bldP spid="11" grpId="1"/>
      <p:bldP spid="13" grpId="0" animBg="1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A5532-98E5-A83A-65E9-B0A87BCB1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between agent- &amp; equation-based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11293C-2B6E-BFFA-7A98-634DF66056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9839" y="1681787"/>
                <a:ext cx="3792402" cy="1737707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b="1" dirty="0"/>
                  <a:t>Equation-based modeling: assumes homogeneity and continuity. </a:t>
                </a:r>
              </a:p>
              <a:p>
                <a:r>
                  <a:rPr lang="en-US" b="1" dirty="0"/>
                  <a:t>	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𝒅𝑵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𝒓𝑵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num>
                            <m:den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11293C-2B6E-BFFA-7A98-634DF66056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9839" y="1681787"/>
                <a:ext cx="3792402" cy="1737707"/>
              </a:xfrm>
              <a:blipFill>
                <a:blip r:embed="rId2"/>
                <a:stretch>
                  <a:fillRect t="-4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36150-EB11-0FF3-80DA-37CD7D9AFC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259A0-B2B6-4A51-8281-FB7C9390777E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026" name="Picture 2" descr="r - How to draw logistic growth curve on my ggplot - Stack Overflow">
            <a:extLst>
              <a:ext uri="{FF2B5EF4-FFF2-40B4-BE49-F238E27FC236}">
                <a16:creationId xmlns:a16="http://schemas.microsoft.com/office/drawing/2014/main" id="{CBE6DA41-8C2F-A8B1-C243-4DE3BC84A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3" y="3677852"/>
            <a:ext cx="3352581" cy="299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C1DDBCE-877E-15BD-0288-3CF051EB4920}"/>
              </a:ext>
            </a:extLst>
          </p:cNvPr>
          <p:cNvSpPr txBox="1">
            <a:spLocks/>
          </p:cNvSpPr>
          <p:nvPr/>
        </p:nvSpPr>
        <p:spPr>
          <a:xfrm>
            <a:off x="7142886" y="3599063"/>
            <a:ext cx="5199485" cy="1737707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>
            <a:lvl1pPr marL="0" indent="0" algn="l" defTabSz="914217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2400" kern="1200">
                <a:solidFill>
                  <a:schemeClr val="tx1"/>
                </a:solidFill>
                <a:effectLst/>
                <a:latin typeface="+mn-lt"/>
                <a:ea typeface="Montserrat Hairline" charset="0"/>
                <a:cs typeface="Montserrat Hairline" charset="0"/>
              </a:defRPr>
            </a:lvl1pPr>
            <a:lvl2pPr marL="457109" indent="0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None/>
              <a:defRPr lang="en-US" sz="2000" kern="1200">
                <a:solidFill>
                  <a:schemeClr val="tx1"/>
                </a:solidFill>
                <a:effectLst/>
                <a:latin typeface="+mn-lt"/>
                <a:ea typeface="Montserrat Hairline" charset="0"/>
                <a:cs typeface="Montserrat Hairline" charset="0"/>
              </a:defRPr>
            </a:lvl2pPr>
            <a:lvl3pPr marL="914217" indent="0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None/>
              <a:defRPr lang="en-US" sz="1800" kern="1200">
                <a:solidFill>
                  <a:schemeClr val="tx1"/>
                </a:solidFill>
                <a:effectLst/>
                <a:latin typeface="+mn-lt"/>
                <a:ea typeface="Montserrat Hairline" charset="0"/>
                <a:cs typeface="Montserrat Hairline" charset="0"/>
              </a:defRPr>
            </a:lvl3pPr>
            <a:lvl4pPr marL="1371326" indent="0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None/>
              <a:defRPr lang="en-US" sz="1600" kern="1200">
                <a:solidFill>
                  <a:schemeClr val="tx1"/>
                </a:solidFill>
                <a:effectLst/>
                <a:latin typeface="+mn-lt"/>
                <a:ea typeface="Montserrat Hairline" charset="0"/>
                <a:cs typeface="Montserrat Hairline" charset="0"/>
              </a:defRPr>
            </a:lvl4pPr>
            <a:lvl5pPr marL="1828434" indent="0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None/>
              <a:defRPr lang="en-US" sz="1600" kern="1200">
                <a:solidFill>
                  <a:schemeClr val="tx1"/>
                </a:solidFill>
                <a:effectLst/>
                <a:latin typeface="+mn-lt"/>
                <a:ea typeface="Montserrat Hairline" charset="0"/>
                <a:cs typeface="Montserrat Hairline" charset="0"/>
              </a:defRPr>
            </a:lvl5pPr>
            <a:lvl6pPr marL="2514097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06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14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23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Agent-based: assumes variability and randomness, discrete entities (i.e., can’t have ¼ a wolf)</a:t>
            </a:r>
          </a:p>
          <a:p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3692D1D-AD3B-3B8B-E943-74FB398193F9}"/>
              </a:ext>
            </a:extLst>
          </p:cNvPr>
          <p:cNvGrpSpPr/>
          <p:nvPr/>
        </p:nvGrpSpPr>
        <p:grpSpPr>
          <a:xfrm>
            <a:off x="7308833" y="1531322"/>
            <a:ext cx="3193875" cy="2047538"/>
            <a:chOff x="4788817" y="4503755"/>
            <a:chExt cx="2857500" cy="1905000"/>
          </a:xfrm>
        </p:grpSpPr>
        <p:pic>
          <p:nvPicPr>
            <p:cNvPr id="1028" name="Picture 4" descr="K_Godfrey_1_10_2017axel | International Wolf Center">
              <a:extLst>
                <a:ext uri="{FF2B5EF4-FFF2-40B4-BE49-F238E27FC236}">
                  <a16:creationId xmlns:a16="http://schemas.microsoft.com/office/drawing/2014/main" id="{0F0221D9-6177-6431-AFAB-BD88E95015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817" y="4503755"/>
              <a:ext cx="2857500" cy="1905000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B48811E-8B1F-7537-C02E-9B86CA34C6DB}"/>
                    </a:ext>
                  </a:extLst>
                </p14:cNvPr>
                <p14:cNvContentPartPr/>
                <p14:nvPr/>
              </p14:nvContentPartPr>
              <p14:xfrm>
                <a:off x="6900049" y="5238531"/>
                <a:ext cx="210600" cy="299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B48811E-8B1F-7537-C02E-9B86CA34C6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833488" y="5100159"/>
                  <a:ext cx="343456" cy="5756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7340680-21A0-CD15-914C-891F55736D23}"/>
                    </a:ext>
                  </a:extLst>
                </p14:cNvPr>
                <p14:cNvContentPartPr/>
                <p14:nvPr/>
              </p14:nvContentPartPr>
              <p14:xfrm>
                <a:off x="6850009" y="5408451"/>
                <a:ext cx="116280" cy="379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7340680-21A0-CD15-914C-891F55736D2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783487" y="5270276"/>
                  <a:ext cx="249057" cy="655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526B83D-7E6D-C0A3-35AC-006BB197F7BF}"/>
                    </a:ext>
                  </a:extLst>
                </p14:cNvPr>
                <p14:cNvContentPartPr/>
                <p14:nvPr/>
              </p14:nvContentPartPr>
              <p14:xfrm>
                <a:off x="6538249" y="5025771"/>
                <a:ext cx="740880" cy="998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526B83D-7E6D-C0A3-35AC-006BB197F7B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471695" y="4887655"/>
                  <a:ext cx="873722" cy="12751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8EE4B1B-450A-1607-4AF4-5F2ABF296401}"/>
                    </a:ext>
                  </a:extLst>
                </p14:cNvPr>
                <p14:cNvContentPartPr/>
                <p14:nvPr/>
              </p14:nvContentPartPr>
              <p14:xfrm>
                <a:off x="6165289" y="5136651"/>
                <a:ext cx="1046160" cy="878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8EE4B1B-450A-1607-4AF4-5F2ABF29640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18716" y="5088482"/>
                  <a:ext cx="1139040" cy="975016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5E29C771-253F-D51A-BE26-B9F95B2C7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431" y="2403231"/>
            <a:ext cx="3322072" cy="101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9FA143-D27D-68B2-857D-9A05ED0A9E5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76695" y="3917932"/>
            <a:ext cx="2985641" cy="25165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6EFB02-6F87-2BF7-58CA-3DFB1E554C9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32668" y="4735068"/>
            <a:ext cx="3212360" cy="1976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5129967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5990496" cy="1143000"/>
          </a:xfrm>
        </p:spPr>
        <p:txBody>
          <a:bodyPr/>
          <a:lstStyle/>
          <a:p>
            <a:r>
              <a:rPr lang="en-US" dirty="0"/>
              <a:t>Why Agent-based Models?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738" y="1196911"/>
            <a:ext cx="9803938" cy="4438346"/>
          </a:xfrm>
        </p:spPr>
        <p:txBody>
          <a:bodyPr>
            <a:normAutofit/>
          </a:bodyPr>
          <a:lstStyle/>
          <a:p>
            <a:r>
              <a:rPr lang="en-US" dirty="0"/>
              <a:t>Agent-based models are computationally expensive, require some programming skills, and a completely novel way to analyze them. </a:t>
            </a:r>
          </a:p>
          <a:p>
            <a:r>
              <a:rPr lang="en-US" dirty="0"/>
              <a:t>So why would we use them?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think of the world more complexly and consider interactions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explore what happens to systems because of individuals, and to individuals because of systems (feedbacks and thresholds)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use rules instead of equations to explain phenomena (</a:t>
            </a:r>
            <a:r>
              <a:rPr lang="en-US" dirty="0" err="1"/>
              <a:t>e.g</a:t>
            </a:r>
            <a:r>
              <a:rPr lang="en-US" dirty="0"/>
              <a:t>, don’t have to know differential equations). Language is much closer to natural language.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Enables analysis of big data and integrated approaches.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48749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38201" y="941770"/>
            <a:ext cx="52959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/>
            <a:r>
              <a:rPr lang="en-US" sz="3000" b="1" spc="300" dirty="0">
                <a:solidFill>
                  <a:srgbClr val="000000"/>
                </a:solidFill>
                <a:latin typeface="Playfair Display SC" charset="0"/>
                <a:ea typeface="Playfair Display SC" charset="0"/>
                <a:cs typeface="Playfair Display SC" charset="0"/>
              </a:rPr>
              <a:t>Overview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9678" y="1517671"/>
            <a:ext cx="69780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 defTabSz="914217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7F7F7F"/>
                </a:solidFill>
                <a:latin typeface="Lato Light"/>
              </a:rPr>
              <a:t>What is an “ecological model”?</a:t>
            </a:r>
          </a:p>
          <a:p>
            <a:pPr marL="428625" indent="-428625" defTabSz="914217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7F7F7F"/>
                </a:solidFill>
                <a:latin typeface="Lato Light"/>
              </a:rPr>
              <a:t>Types of models &amp; how agent-based models are different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325" y="3429000"/>
            <a:ext cx="2723653" cy="1993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35" y="4845652"/>
            <a:ext cx="4904696" cy="19602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8" t="26240"/>
          <a:stretch/>
        </p:blipFill>
        <p:spPr>
          <a:xfrm>
            <a:off x="8573501" y="1429954"/>
            <a:ext cx="3513988" cy="17880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977" y="3759257"/>
            <a:ext cx="2594941" cy="2072470"/>
          </a:xfrm>
          <a:prstGeom prst="rect">
            <a:avLst/>
          </a:prstGeom>
        </p:spPr>
      </p:pic>
      <p:pic>
        <p:nvPicPr>
          <p:cNvPr id="3" name="Picture 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3CA74636-C67C-4114-943F-FD151EA9C4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263" y="5577789"/>
            <a:ext cx="4079715" cy="118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60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A5532-98E5-A83A-65E9-B0A87BCB1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uses for ABMs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1293C-2B6E-BFFA-7A98-634DF6605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886" y="1844479"/>
            <a:ext cx="11482632" cy="4351338"/>
          </a:xfrm>
        </p:spPr>
        <p:txBody>
          <a:bodyPr/>
          <a:lstStyle/>
          <a:p>
            <a:r>
              <a:rPr lang="en-US" b="1" dirty="0"/>
              <a:t>Description</a:t>
            </a:r>
            <a:r>
              <a:rPr lang="en-US" dirty="0"/>
              <a:t> – describes real world system</a:t>
            </a:r>
          </a:p>
          <a:p>
            <a:r>
              <a:rPr lang="en-US" b="1" dirty="0"/>
              <a:t>Explanation</a:t>
            </a:r>
            <a:r>
              <a:rPr lang="en-US" dirty="0"/>
              <a:t> – identifies essential mechanisms, explicates mechanisms of emergence</a:t>
            </a:r>
          </a:p>
          <a:p>
            <a:r>
              <a:rPr lang="en-US" b="1" dirty="0"/>
              <a:t>Experimentation</a:t>
            </a:r>
            <a:r>
              <a:rPr lang="en-US" dirty="0"/>
              <a:t> – create a virtual laboratory for testing hypotheses</a:t>
            </a:r>
          </a:p>
          <a:p>
            <a:r>
              <a:rPr lang="en-US" b="1" dirty="0"/>
              <a:t>Analogy</a:t>
            </a:r>
            <a:r>
              <a:rPr lang="en-US" dirty="0"/>
              <a:t> – relates to other systems/processes</a:t>
            </a:r>
          </a:p>
          <a:p>
            <a:r>
              <a:rPr lang="en-US" b="1" dirty="0"/>
              <a:t>Dialog</a:t>
            </a:r>
            <a:r>
              <a:rPr lang="en-US" dirty="0"/>
              <a:t> – focused discussions on what’s most important for generating patterns</a:t>
            </a:r>
          </a:p>
          <a:p>
            <a:r>
              <a:rPr lang="en-US" b="1" dirty="0"/>
              <a:t>Communication/Education </a:t>
            </a:r>
            <a:r>
              <a:rPr lang="en-US" dirty="0"/>
              <a:t>– tools for explaining system dynamics</a:t>
            </a:r>
          </a:p>
          <a:p>
            <a:r>
              <a:rPr lang="en-US" b="1" dirty="0"/>
              <a:t>Prediction</a:t>
            </a:r>
            <a:r>
              <a:rPr lang="en-US" dirty="0"/>
              <a:t> – forecast system dynamics (depends on accuracy of input data)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36150-EB11-0FF3-80DA-37CD7D9AFC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259A0-B2B6-4A51-8281-FB7C9390777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8758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Group 2">
            <a:extLst>
              <a:ext uri="{FF2B5EF4-FFF2-40B4-BE49-F238E27FC236}">
                <a16:creationId xmlns:a16="http://schemas.microsoft.com/office/drawing/2014/main" id="{6DE97618-5845-F1FA-1244-E8A5C03327BE}"/>
              </a:ext>
            </a:extLst>
          </p:cNvPr>
          <p:cNvGrpSpPr>
            <a:grpSpLocks/>
          </p:cNvGrpSpPr>
          <p:nvPr/>
        </p:nvGrpSpPr>
        <p:grpSpPr bwMode="auto">
          <a:xfrm>
            <a:off x="3886201" y="4772025"/>
            <a:ext cx="1858963" cy="1822450"/>
            <a:chOff x="1488" y="3006"/>
            <a:chExt cx="1171" cy="1148"/>
          </a:xfrm>
        </p:grpSpPr>
        <p:sp>
          <p:nvSpPr>
            <p:cNvPr id="16387" name="Rectangle 3">
              <a:extLst>
                <a:ext uri="{FF2B5EF4-FFF2-40B4-BE49-F238E27FC236}">
                  <a16:creationId xmlns:a16="http://schemas.microsoft.com/office/drawing/2014/main" id="{F387D0E8-B7DE-6B68-5E2B-93AC972DF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3006"/>
              <a:ext cx="1078" cy="1148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600"/>
            </a:p>
          </p:txBody>
        </p:sp>
        <p:sp>
          <p:nvSpPr>
            <p:cNvPr id="16388" name="Text Box 4">
              <a:extLst>
                <a:ext uri="{FF2B5EF4-FFF2-40B4-BE49-F238E27FC236}">
                  <a16:creationId xmlns:a16="http://schemas.microsoft.com/office/drawing/2014/main" id="{F2595327-D087-8190-062C-C14FE047FF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3014"/>
              <a:ext cx="1171" cy="10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en-US" sz="2000">
                  <a:latin typeface="Times New Roman" panose="02020603050405020304" pitchFamily="18" charset="0"/>
                </a:rPr>
                <a:t>Habitat Cells</a:t>
              </a:r>
            </a:p>
            <a:p>
              <a:pPr eaLnBrk="1" hangingPunct="1">
                <a:buFontTx/>
                <a:buChar char="•"/>
              </a:pPr>
              <a:r>
                <a:rPr lang="en-US" altLang="en-US" sz="200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 Water</a:t>
              </a:r>
            </a:p>
            <a:p>
              <a:pPr eaLnBrk="1" hangingPunct="1">
                <a:buFontTx/>
                <a:buChar char="•"/>
              </a:pPr>
              <a:r>
                <a:rPr lang="en-US" altLang="en-US" sz="200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 Hab. Quality</a:t>
              </a:r>
            </a:p>
            <a:p>
              <a:pPr eaLnBrk="1" hangingPunct="1">
                <a:buFontTx/>
                <a:buChar char="•"/>
              </a:pPr>
              <a:r>
                <a:rPr lang="en-US" altLang="en-US" sz="200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 # of Ind. </a:t>
              </a:r>
            </a:p>
            <a:p>
              <a:pPr eaLnBrk="1" hangingPunct="1">
                <a:buFontTx/>
                <a:buChar char="•"/>
              </a:pPr>
              <a:r>
                <a:rPr lang="en-US" altLang="en-US" sz="200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 Etc…</a:t>
              </a:r>
            </a:p>
          </p:txBody>
        </p:sp>
      </p:grpSp>
      <p:grpSp>
        <p:nvGrpSpPr>
          <p:cNvPr id="16389" name="Group 5">
            <a:extLst>
              <a:ext uri="{FF2B5EF4-FFF2-40B4-BE49-F238E27FC236}">
                <a16:creationId xmlns:a16="http://schemas.microsoft.com/office/drawing/2014/main" id="{45CD9142-2E82-3D73-F489-0164115A54E9}"/>
              </a:ext>
            </a:extLst>
          </p:cNvPr>
          <p:cNvGrpSpPr>
            <a:grpSpLocks/>
          </p:cNvGrpSpPr>
          <p:nvPr/>
        </p:nvGrpSpPr>
        <p:grpSpPr bwMode="auto">
          <a:xfrm>
            <a:off x="7408863" y="4547986"/>
            <a:ext cx="2127250" cy="2089150"/>
            <a:chOff x="3707" y="2871"/>
            <a:chExt cx="1340" cy="1316"/>
          </a:xfrm>
        </p:grpSpPr>
        <p:sp>
          <p:nvSpPr>
            <p:cNvPr id="16390" name="Oval 6">
              <a:extLst>
                <a:ext uri="{FF2B5EF4-FFF2-40B4-BE49-F238E27FC236}">
                  <a16:creationId xmlns:a16="http://schemas.microsoft.com/office/drawing/2014/main" id="{ADE00EBD-2DEC-4E5E-5533-B521EB385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7" y="2871"/>
              <a:ext cx="1340" cy="131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600"/>
            </a:p>
          </p:txBody>
        </p:sp>
        <p:sp>
          <p:nvSpPr>
            <p:cNvPr id="16391" name="Text Box 7">
              <a:extLst>
                <a:ext uri="{FF2B5EF4-FFF2-40B4-BE49-F238E27FC236}">
                  <a16:creationId xmlns:a16="http://schemas.microsoft.com/office/drawing/2014/main" id="{09637D54-240D-DEB6-488E-179A55182E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9" y="2988"/>
              <a:ext cx="921" cy="1028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en-US" sz="2000" dirty="0">
                  <a:latin typeface="Times New Roman" panose="02020603050405020304" pitchFamily="18" charset="0"/>
                </a:rPr>
                <a:t>Individuals</a:t>
              </a:r>
            </a:p>
            <a:p>
              <a:pPr eaLnBrk="1" hangingPunct="1">
                <a:buFontTx/>
                <a:buChar char="•"/>
              </a:pPr>
              <a:r>
                <a:rPr lang="en-US" altLang="en-US" sz="2000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 Gender</a:t>
              </a:r>
            </a:p>
            <a:p>
              <a:pPr eaLnBrk="1" hangingPunct="1">
                <a:buFontTx/>
                <a:buChar char="•"/>
              </a:pPr>
              <a:r>
                <a:rPr lang="en-US" altLang="en-US" sz="2000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 Life Stage </a:t>
              </a:r>
            </a:p>
            <a:p>
              <a:pPr eaLnBrk="1" hangingPunct="1">
                <a:buFontTx/>
                <a:buChar char="•"/>
              </a:pPr>
              <a:r>
                <a:rPr lang="en-US" altLang="en-US" sz="2000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 Location</a:t>
              </a:r>
            </a:p>
            <a:p>
              <a:pPr eaLnBrk="1" hangingPunct="1">
                <a:buFontTx/>
                <a:buChar char="•"/>
              </a:pPr>
              <a:r>
                <a:rPr lang="en-US" altLang="en-US" sz="2000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en-US" sz="2000" dirty="0" err="1">
                  <a:solidFill>
                    <a:schemeClr val="folHlink"/>
                  </a:solidFill>
                  <a:latin typeface="Times New Roman" panose="02020603050405020304" pitchFamily="18" charset="0"/>
                </a:rPr>
                <a:t>Etc</a:t>
              </a:r>
              <a:r>
                <a:rPr lang="en-US" altLang="en-US" sz="2000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…</a:t>
              </a:r>
            </a:p>
          </p:txBody>
        </p:sp>
      </p:grpSp>
      <p:sp>
        <p:nvSpPr>
          <p:cNvPr id="16392" name="Text Box 8">
            <a:extLst>
              <a:ext uri="{FF2B5EF4-FFF2-40B4-BE49-F238E27FC236}">
                <a16:creationId xmlns:a16="http://schemas.microsoft.com/office/drawing/2014/main" id="{7429FBC2-5C09-3AA2-455F-DA1C24956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9326" y="1374775"/>
            <a:ext cx="221887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000">
                <a:latin typeface="Times New Roman" panose="02020603050405020304" pitchFamily="18" charset="0"/>
              </a:rPr>
              <a:t>Landscape/Animals</a:t>
            </a:r>
          </a:p>
        </p:txBody>
      </p:sp>
      <p:sp>
        <p:nvSpPr>
          <p:cNvPr id="16482" name="Line 98">
            <a:extLst>
              <a:ext uri="{FF2B5EF4-FFF2-40B4-BE49-F238E27FC236}">
                <a16:creationId xmlns:a16="http://schemas.microsoft.com/office/drawing/2014/main" id="{EED8C190-D13B-441D-2059-0C9A7F0504B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86201" y="3467100"/>
            <a:ext cx="447675" cy="1257300"/>
          </a:xfrm>
          <a:prstGeom prst="line">
            <a:avLst/>
          </a:prstGeom>
          <a:noFill/>
          <a:ln w="222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600"/>
          </a:p>
        </p:txBody>
      </p:sp>
      <p:sp>
        <p:nvSpPr>
          <p:cNvPr id="16483" name="Line 99">
            <a:extLst>
              <a:ext uri="{FF2B5EF4-FFF2-40B4-BE49-F238E27FC236}">
                <a16:creationId xmlns:a16="http://schemas.microsoft.com/office/drawing/2014/main" id="{A8737DA4-F7EF-AF26-4CFB-4FE9EBF0D59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7751" y="3448051"/>
            <a:ext cx="733425" cy="1285875"/>
          </a:xfrm>
          <a:prstGeom prst="line">
            <a:avLst/>
          </a:prstGeom>
          <a:noFill/>
          <a:ln w="222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600"/>
          </a:p>
        </p:txBody>
      </p:sp>
      <p:sp>
        <p:nvSpPr>
          <p:cNvPr id="16484" name="Line 100">
            <a:extLst>
              <a:ext uri="{FF2B5EF4-FFF2-40B4-BE49-F238E27FC236}">
                <a16:creationId xmlns:a16="http://schemas.microsoft.com/office/drawing/2014/main" id="{0D2BD71F-5524-5F8B-5E4A-169E3BB80FE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91126" y="3257551"/>
            <a:ext cx="3167063" cy="1254125"/>
          </a:xfrm>
          <a:prstGeom prst="line">
            <a:avLst/>
          </a:prstGeom>
          <a:noFill/>
          <a:ln w="22225">
            <a:solidFill>
              <a:srgbClr val="FFFFFF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600"/>
          </a:p>
        </p:txBody>
      </p:sp>
      <p:sp>
        <p:nvSpPr>
          <p:cNvPr id="16485" name="Line 101">
            <a:extLst>
              <a:ext uri="{FF2B5EF4-FFF2-40B4-BE49-F238E27FC236}">
                <a16:creationId xmlns:a16="http://schemas.microsoft.com/office/drawing/2014/main" id="{097A2C8B-1189-A783-E656-77E484524979}"/>
              </a:ext>
            </a:extLst>
          </p:cNvPr>
          <p:cNvSpPr>
            <a:spLocks noChangeShapeType="1"/>
          </p:cNvSpPr>
          <p:nvPr/>
        </p:nvSpPr>
        <p:spPr bwMode="auto">
          <a:xfrm>
            <a:off x="5124451" y="3305176"/>
            <a:ext cx="2341563" cy="2727325"/>
          </a:xfrm>
          <a:prstGeom prst="line">
            <a:avLst/>
          </a:prstGeom>
          <a:noFill/>
          <a:ln w="22225">
            <a:solidFill>
              <a:srgbClr val="FFFFFF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600"/>
          </a:p>
        </p:txBody>
      </p:sp>
      <p:grpSp>
        <p:nvGrpSpPr>
          <p:cNvPr id="16486" name="Group 102">
            <a:extLst>
              <a:ext uri="{FF2B5EF4-FFF2-40B4-BE49-F238E27FC236}">
                <a16:creationId xmlns:a16="http://schemas.microsoft.com/office/drawing/2014/main" id="{CBC32C23-504F-0569-6641-1A0ECC416CEE}"/>
              </a:ext>
            </a:extLst>
          </p:cNvPr>
          <p:cNvGrpSpPr>
            <a:grpSpLocks/>
          </p:cNvGrpSpPr>
          <p:nvPr/>
        </p:nvGrpSpPr>
        <p:grpSpPr bwMode="auto">
          <a:xfrm>
            <a:off x="3694114" y="1739900"/>
            <a:ext cx="1812925" cy="1809750"/>
            <a:chOff x="1367" y="532"/>
            <a:chExt cx="1142" cy="1140"/>
          </a:xfrm>
        </p:grpSpPr>
        <p:sp>
          <p:nvSpPr>
            <p:cNvPr id="16487" name="Rectangle 103">
              <a:extLst>
                <a:ext uri="{FF2B5EF4-FFF2-40B4-BE49-F238E27FC236}">
                  <a16:creationId xmlns:a16="http://schemas.microsoft.com/office/drawing/2014/main" id="{B2654DC1-679B-60BC-C506-79557E4C91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7" y="532"/>
              <a:ext cx="380" cy="38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altLang="en-US" sz="900">
                <a:solidFill>
                  <a:schemeClr val="fol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488" name="Rectangle 104">
              <a:extLst>
                <a:ext uri="{FF2B5EF4-FFF2-40B4-BE49-F238E27FC236}">
                  <a16:creationId xmlns:a16="http://schemas.microsoft.com/office/drawing/2014/main" id="{D40C752A-1100-C771-7681-4CA894C621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" y="912"/>
              <a:ext cx="380" cy="38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altLang="en-US" sz="900">
                <a:solidFill>
                  <a:schemeClr val="fol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489" name="Rectangle 105">
              <a:extLst>
                <a:ext uri="{FF2B5EF4-FFF2-40B4-BE49-F238E27FC236}">
                  <a16:creationId xmlns:a16="http://schemas.microsoft.com/office/drawing/2014/main" id="{624DDC0D-3B58-534D-1953-C7AEAF7EC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7" y="912"/>
              <a:ext cx="380" cy="38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altLang="en-US" sz="900">
                <a:solidFill>
                  <a:schemeClr val="fol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490" name="Rectangle 106">
              <a:extLst>
                <a:ext uri="{FF2B5EF4-FFF2-40B4-BE49-F238E27FC236}">
                  <a16:creationId xmlns:a16="http://schemas.microsoft.com/office/drawing/2014/main" id="{E7EF90D4-05B0-A5BE-58E2-63F8C42C3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9" y="532"/>
              <a:ext cx="380" cy="38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altLang="en-US" sz="900">
                <a:solidFill>
                  <a:schemeClr val="fol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491" name="Rectangle 107">
              <a:extLst>
                <a:ext uri="{FF2B5EF4-FFF2-40B4-BE49-F238E27FC236}">
                  <a16:creationId xmlns:a16="http://schemas.microsoft.com/office/drawing/2014/main" id="{E1939FB3-501B-0EFE-ABDF-83307E32C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" y="532"/>
              <a:ext cx="380" cy="38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altLang="en-US" sz="900">
                <a:solidFill>
                  <a:schemeClr val="fol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492" name="Rectangle 108">
              <a:extLst>
                <a:ext uri="{FF2B5EF4-FFF2-40B4-BE49-F238E27FC236}">
                  <a16:creationId xmlns:a16="http://schemas.microsoft.com/office/drawing/2014/main" id="{6711B41D-0059-D6AD-3427-53384D4A4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9" y="1292"/>
              <a:ext cx="380" cy="38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altLang="en-US" sz="900">
                <a:solidFill>
                  <a:schemeClr val="fol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493" name="Rectangle 109">
              <a:extLst>
                <a:ext uri="{FF2B5EF4-FFF2-40B4-BE49-F238E27FC236}">
                  <a16:creationId xmlns:a16="http://schemas.microsoft.com/office/drawing/2014/main" id="{2219E109-3560-73DE-A1E5-6F4A34EC47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9" y="912"/>
              <a:ext cx="380" cy="38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altLang="en-US" sz="900">
                <a:solidFill>
                  <a:schemeClr val="fol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494" name="Rectangle 110">
              <a:extLst>
                <a:ext uri="{FF2B5EF4-FFF2-40B4-BE49-F238E27FC236}">
                  <a16:creationId xmlns:a16="http://schemas.microsoft.com/office/drawing/2014/main" id="{ED51286D-C078-2ADA-EFCE-5BE044050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" y="1292"/>
              <a:ext cx="380" cy="38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altLang="en-US" sz="900">
                <a:solidFill>
                  <a:schemeClr val="fol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495" name="Rectangle 111">
              <a:extLst>
                <a:ext uri="{FF2B5EF4-FFF2-40B4-BE49-F238E27FC236}">
                  <a16:creationId xmlns:a16="http://schemas.microsoft.com/office/drawing/2014/main" id="{54469C8F-E0CF-3BEC-FB41-29DBFC1C0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7" y="1292"/>
              <a:ext cx="380" cy="38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altLang="en-US" sz="900">
                <a:solidFill>
                  <a:schemeClr val="folHlink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6496" name="Oval 112">
            <a:extLst>
              <a:ext uri="{FF2B5EF4-FFF2-40B4-BE49-F238E27FC236}">
                <a16:creationId xmlns:a16="http://schemas.microsoft.com/office/drawing/2014/main" id="{FD171D85-B48C-1378-109D-9E9D8C665C56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4464050" y="3024188"/>
            <a:ext cx="69850" cy="68262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600"/>
          </a:p>
        </p:txBody>
      </p:sp>
      <p:sp>
        <p:nvSpPr>
          <p:cNvPr id="16497" name="Oval 113">
            <a:extLst>
              <a:ext uri="{FF2B5EF4-FFF2-40B4-BE49-F238E27FC236}">
                <a16:creationId xmlns:a16="http://schemas.microsoft.com/office/drawing/2014/main" id="{68950441-E56A-1B53-E5A2-8CE365AB85D7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4543426" y="3133726"/>
            <a:ext cx="155575" cy="149225"/>
          </a:xfrm>
          <a:prstGeom prst="ellipse">
            <a:avLst/>
          </a:prstGeom>
          <a:solidFill>
            <a:srgbClr val="00CCFF"/>
          </a:solidFill>
          <a:ln w="9525">
            <a:solidFill>
              <a:srgbClr val="00CC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600"/>
          </a:p>
        </p:txBody>
      </p:sp>
      <p:sp>
        <p:nvSpPr>
          <p:cNvPr id="16498" name="Oval 114">
            <a:extLst>
              <a:ext uri="{FF2B5EF4-FFF2-40B4-BE49-F238E27FC236}">
                <a16:creationId xmlns:a16="http://schemas.microsoft.com/office/drawing/2014/main" id="{9D0089EF-D671-3286-0D52-104E11DA3A8B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5305425" y="2695576"/>
            <a:ext cx="69850" cy="68263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600"/>
          </a:p>
        </p:txBody>
      </p:sp>
      <p:sp>
        <p:nvSpPr>
          <p:cNvPr id="16499" name="Oval 115">
            <a:extLst>
              <a:ext uri="{FF2B5EF4-FFF2-40B4-BE49-F238E27FC236}">
                <a16:creationId xmlns:a16="http://schemas.microsoft.com/office/drawing/2014/main" id="{C1407E57-1A8C-7BC5-0A80-A12F7297234B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5048251" y="1943101"/>
            <a:ext cx="155575" cy="149225"/>
          </a:xfrm>
          <a:prstGeom prst="ellipse">
            <a:avLst/>
          </a:prstGeom>
          <a:solidFill>
            <a:srgbClr val="00CCFF"/>
          </a:solidFill>
          <a:ln w="9525">
            <a:solidFill>
              <a:srgbClr val="00CC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600"/>
          </a:p>
        </p:txBody>
      </p:sp>
      <p:sp>
        <p:nvSpPr>
          <p:cNvPr id="16500" name="Line 116">
            <a:extLst>
              <a:ext uri="{FF2B5EF4-FFF2-40B4-BE49-F238E27FC236}">
                <a16:creationId xmlns:a16="http://schemas.microsoft.com/office/drawing/2014/main" id="{A8EA1A87-297E-3B25-FF02-4D2BE4367E4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075239" y="2182813"/>
            <a:ext cx="219075" cy="45720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600"/>
          </a:p>
        </p:txBody>
      </p:sp>
      <p:sp>
        <p:nvSpPr>
          <p:cNvPr id="16501" name="Oval 117">
            <a:extLst>
              <a:ext uri="{FF2B5EF4-FFF2-40B4-BE49-F238E27FC236}">
                <a16:creationId xmlns:a16="http://schemas.microsoft.com/office/drawing/2014/main" id="{0654C102-EBEA-C32C-BDA0-65E797D5EBD5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3971925" y="1981201"/>
            <a:ext cx="69850" cy="68263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600"/>
          </a:p>
        </p:txBody>
      </p:sp>
      <p:sp>
        <p:nvSpPr>
          <p:cNvPr id="16502" name="Line 118">
            <a:extLst>
              <a:ext uri="{FF2B5EF4-FFF2-40B4-BE49-F238E27FC236}">
                <a16:creationId xmlns:a16="http://schemas.microsoft.com/office/drawing/2014/main" id="{577B0C58-381E-6B9D-03C7-EADAED029C5B}"/>
              </a:ext>
            </a:extLst>
          </p:cNvPr>
          <p:cNvSpPr>
            <a:spLocks noChangeShapeType="1"/>
          </p:cNvSpPr>
          <p:nvPr/>
        </p:nvSpPr>
        <p:spPr bwMode="auto">
          <a:xfrm>
            <a:off x="4046539" y="2078039"/>
            <a:ext cx="447675" cy="523875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600"/>
          </a:p>
        </p:txBody>
      </p:sp>
      <p:sp>
        <p:nvSpPr>
          <p:cNvPr id="16503" name="Oval 119">
            <a:extLst>
              <a:ext uri="{FF2B5EF4-FFF2-40B4-BE49-F238E27FC236}">
                <a16:creationId xmlns:a16="http://schemas.microsoft.com/office/drawing/2014/main" id="{F280A55A-ADB1-3CBA-8BD9-AB2753F5F6D1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5095875" y="3209926"/>
            <a:ext cx="69850" cy="68263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600"/>
          </a:p>
        </p:txBody>
      </p:sp>
      <p:sp>
        <p:nvSpPr>
          <p:cNvPr id="16506" name="Text Box 122">
            <a:extLst>
              <a:ext uri="{FF2B5EF4-FFF2-40B4-BE49-F238E27FC236}">
                <a16:creationId xmlns:a16="http://schemas.microsoft.com/office/drawing/2014/main" id="{F1CFD1A8-EFF5-2B48-218D-27BD1FA3C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0239" y="1851025"/>
            <a:ext cx="154401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3600">
                <a:latin typeface="Times New Roman" panose="02020603050405020304" pitchFamily="18" charset="0"/>
              </a:rPr>
              <a:t>System</a:t>
            </a:r>
          </a:p>
          <a:p>
            <a:pPr algn="ctr" eaLnBrk="1" hangingPunct="1"/>
            <a:r>
              <a:rPr lang="en-US" altLang="en-US" sz="3600">
                <a:latin typeface="Times New Roman" panose="02020603050405020304" pitchFamily="18" charset="0"/>
              </a:rPr>
              <a:t>Level</a:t>
            </a:r>
          </a:p>
        </p:txBody>
      </p:sp>
      <p:sp>
        <p:nvSpPr>
          <p:cNvPr id="16507" name="Text Box 123">
            <a:extLst>
              <a:ext uri="{FF2B5EF4-FFF2-40B4-BE49-F238E27FC236}">
                <a16:creationId xmlns:a16="http://schemas.microsoft.com/office/drawing/2014/main" id="{F87D536C-CFA6-A347-F30A-4B46E77CFC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6816" y="4889500"/>
            <a:ext cx="2082621" cy="1200329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3600">
                <a:latin typeface="Times New Roman" panose="02020603050405020304" pitchFamily="18" charset="0"/>
              </a:rPr>
              <a:t>Individual</a:t>
            </a:r>
          </a:p>
          <a:p>
            <a:pPr algn="ctr" eaLnBrk="1" hangingPunct="1"/>
            <a:r>
              <a:rPr lang="en-US" altLang="en-US" sz="3600">
                <a:latin typeface="Times New Roman" panose="02020603050405020304" pitchFamily="18" charset="0"/>
              </a:rPr>
              <a:t>Level</a:t>
            </a:r>
          </a:p>
        </p:txBody>
      </p:sp>
      <p:grpSp>
        <p:nvGrpSpPr>
          <p:cNvPr id="16508" name="Group 124">
            <a:extLst>
              <a:ext uri="{FF2B5EF4-FFF2-40B4-BE49-F238E27FC236}">
                <a16:creationId xmlns:a16="http://schemas.microsoft.com/office/drawing/2014/main" id="{E2B9793C-D482-1C5D-1F29-5C57B560DC00}"/>
              </a:ext>
            </a:extLst>
          </p:cNvPr>
          <p:cNvGrpSpPr>
            <a:grpSpLocks/>
          </p:cNvGrpSpPr>
          <p:nvPr/>
        </p:nvGrpSpPr>
        <p:grpSpPr bwMode="auto">
          <a:xfrm>
            <a:off x="2159000" y="4210051"/>
            <a:ext cx="7969250" cy="9525"/>
            <a:chOff x="400" y="2562"/>
            <a:chExt cx="5020" cy="6"/>
          </a:xfrm>
        </p:grpSpPr>
        <p:sp>
          <p:nvSpPr>
            <p:cNvPr id="16509" name="Line 125">
              <a:extLst>
                <a:ext uri="{FF2B5EF4-FFF2-40B4-BE49-F238E27FC236}">
                  <a16:creationId xmlns:a16="http://schemas.microsoft.com/office/drawing/2014/main" id="{E3D502E6-B710-354A-4275-0F90866539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0" y="2562"/>
              <a:ext cx="3984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3600"/>
            </a:p>
          </p:txBody>
        </p:sp>
        <p:sp>
          <p:nvSpPr>
            <p:cNvPr id="16510" name="Line 126">
              <a:extLst>
                <a:ext uri="{FF2B5EF4-FFF2-40B4-BE49-F238E27FC236}">
                  <a16:creationId xmlns:a16="http://schemas.microsoft.com/office/drawing/2014/main" id="{235FA5A8-333E-C6F9-6E97-0782F07998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72" y="2568"/>
              <a:ext cx="948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3600"/>
            </a:p>
          </p:txBody>
        </p:sp>
      </p:grpSp>
      <p:sp>
        <p:nvSpPr>
          <p:cNvPr id="16511" name="AutoShape 127">
            <a:extLst>
              <a:ext uri="{FF2B5EF4-FFF2-40B4-BE49-F238E27FC236}">
                <a16:creationId xmlns:a16="http://schemas.microsoft.com/office/drawing/2014/main" id="{13DB4488-24F5-CAA5-DE47-2D1D4A25A3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6926" y="5314951"/>
            <a:ext cx="1319213" cy="485775"/>
          </a:xfrm>
          <a:prstGeom prst="leftRightArrow">
            <a:avLst>
              <a:gd name="adj1" fmla="val 50000"/>
              <a:gd name="adj2" fmla="val 54314"/>
            </a:avLst>
          </a:prstGeom>
          <a:solidFill>
            <a:srgbClr val="FFFF99"/>
          </a:solidFill>
          <a:ln w="9525" algn="ctr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600"/>
          </a:p>
        </p:txBody>
      </p:sp>
      <p:sp>
        <p:nvSpPr>
          <p:cNvPr id="16512" name="AutoShape 128">
            <a:extLst>
              <a:ext uri="{FF2B5EF4-FFF2-40B4-BE49-F238E27FC236}">
                <a16:creationId xmlns:a16="http://schemas.microsoft.com/office/drawing/2014/main" id="{EBCE4D01-FAF7-2495-94FF-CAE4EE30A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8163" y="2286001"/>
            <a:ext cx="863600" cy="485775"/>
          </a:xfrm>
          <a:prstGeom prst="leftRightArrow">
            <a:avLst>
              <a:gd name="adj1" fmla="val 50000"/>
              <a:gd name="adj2" fmla="val 35556"/>
            </a:avLst>
          </a:prstGeom>
          <a:solidFill>
            <a:srgbClr val="FFFF99"/>
          </a:solidFill>
          <a:ln w="9525" algn="ctr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600"/>
          </a:p>
        </p:txBody>
      </p:sp>
      <p:grpSp>
        <p:nvGrpSpPr>
          <p:cNvPr id="16513" name="Group 129">
            <a:extLst>
              <a:ext uri="{FF2B5EF4-FFF2-40B4-BE49-F238E27FC236}">
                <a16:creationId xmlns:a16="http://schemas.microsoft.com/office/drawing/2014/main" id="{DDDB8623-8B3E-1A74-178C-5009C10AA0DA}"/>
              </a:ext>
            </a:extLst>
          </p:cNvPr>
          <p:cNvGrpSpPr>
            <a:grpSpLocks/>
          </p:cNvGrpSpPr>
          <p:nvPr/>
        </p:nvGrpSpPr>
        <p:grpSpPr bwMode="auto">
          <a:xfrm>
            <a:off x="2008189" y="1963741"/>
            <a:ext cx="1198563" cy="754063"/>
            <a:chOff x="270" y="1708"/>
            <a:chExt cx="755" cy="475"/>
          </a:xfrm>
        </p:grpSpPr>
        <p:sp>
          <p:nvSpPr>
            <p:cNvPr id="16514" name="Oval 130">
              <a:extLst>
                <a:ext uri="{FF2B5EF4-FFF2-40B4-BE49-F238E27FC236}">
                  <a16:creationId xmlns:a16="http://schemas.microsoft.com/office/drawing/2014/main" id="{E756835D-75E5-CDE9-2ECC-43BF047CDE1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270" y="1986"/>
              <a:ext cx="98" cy="94"/>
            </a:xfrm>
            <a:prstGeom prst="ellipse">
              <a:avLst/>
            </a:prstGeom>
            <a:solidFill>
              <a:srgbClr val="00CCFF"/>
            </a:solidFill>
            <a:ln w="9525">
              <a:solidFill>
                <a:srgbClr val="00CC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600"/>
            </a:p>
          </p:txBody>
        </p:sp>
        <p:sp>
          <p:nvSpPr>
            <p:cNvPr id="16515" name="Oval 131">
              <a:extLst>
                <a:ext uri="{FF2B5EF4-FFF2-40B4-BE49-F238E27FC236}">
                  <a16:creationId xmlns:a16="http://schemas.microsoft.com/office/drawing/2014/main" id="{7B90585F-5AC5-5B81-3DA9-9893B291DA4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303" y="1821"/>
              <a:ext cx="44" cy="4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600"/>
            </a:p>
          </p:txBody>
        </p:sp>
        <p:sp>
          <p:nvSpPr>
            <p:cNvPr id="16516" name="Text Box 132">
              <a:extLst>
                <a:ext uri="{FF2B5EF4-FFF2-40B4-BE49-F238E27FC236}">
                  <a16:creationId xmlns:a16="http://schemas.microsoft.com/office/drawing/2014/main" id="{965C4638-BC7A-5170-2C1E-BDF8C06369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5" y="1708"/>
              <a:ext cx="60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en-US" sz="2000">
                  <a:latin typeface="Times New Roman" panose="02020603050405020304" pitchFamily="18" charset="0"/>
                </a:rPr>
                <a:t>Animal</a:t>
              </a:r>
            </a:p>
          </p:txBody>
        </p:sp>
        <p:sp>
          <p:nvSpPr>
            <p:cNvPr id="16517" name="Text Box 133">
              <a:extLst>
                <a:ext uri="{FF2B5EF4-FFF2-40B4-BE49-F238E27FC236}">
                  <a16:creationId xmlns:a16="http://schemas.microsoft.com/office/drawing/2014/main" id="{C6E1D427-0CFA-744D-5104-960451BFA0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7" y="1931"/>
              <a:ext cx="49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en-US" sz="2000">
                  <a:latin typeface="Times New Roman" panose="02020603050405020304" pitchFamily="18" charset="0"/>
                </a:rPr>
                <a:t>Water</a:t>
              </a:r>
            </a:p>
          </p:txBody>
        </p:sp>
      </p:grpSp>
      <p:grpSp>
        <p:nvGrpSpPr>
          <p:cNvPr id="16617" name="Group 233">
            <a:extLst>
              <a:ext uri="{FF2B5EF4-FFF2-40B4-BE49-F238E27FC236}">
                <a16:creationId xmlns:a16="http://schemas.microsoft.com/office/drawing/2014/main" id="{36C25DEE-63BC-8C22-EB02-FD63FF08B6E7}"/>
              </a:ext>
            </a:extLst>
          </p:cNvPr>
          <p:cNvGrpSpPr>
            <a:grpSpLocks/>
          </p:cNvGrpSpPr>
          <p:nvPr/>
        </p:nvGrpSpPr>
        <p:grpSpPr bwMode="auto">
          <a:xfrm>
            <a:off x="6581775" y="1295400"/>
            <a:ext cx="3857625" cy="2409825"/>
            <a:chOff x="3186" y="816"/>
            <a:chExt cx="2430" cy="1518"/>
          </a:xfrm>
        </p:grpSpPr>
        <p:sp>
          <p:nvSpPr>
            <p:cNvPr id="16394" name="Text Box 10">
              <a:extLst>
                <a:ext uri="{FF2B5EF4-FFF2-40B4-BE49-F238E27FC236}">
                  <a16:creationId xmlns:a16="http://schemas.microsoft.com/office/drawing/2014/main" id="{5C1D56F3-6212-5765-2CC8-BBCF94DFBD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6" y="816"/>
              <a:ext cx="151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en-US" sz="2000">
                  <a:latin typeface="Times New Roman" panose="02020603050405020304" pitchFamily="18" charset="0"/>
                </a:rPr>
                <a:t>Population Dynamics</a:t>
              </a:r>
            </a:p>
          </p:txBody>
        </p:sp>
        <p:sp>
          <p:nvSpPr>
            <p:cNvPr id="16396" name="Rectangle 12">
              <a:extLst>
                <a:ext uri="{FF2B5EF4-FFF2-40B4-BE49-F238E27FC236}">
                  <a16:creationId xmlns:a16="http://schemas.microsoft.com/office/drawing/2014/main" id="{9F357988-BF1F-8625-C5DB-68D0412B1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6" y="1044"/>
              <a:ext cx="2430" cy="1290"/>
            </a:xfrm>
            <a:prstGeom prst="rect">
              <a:avLst/>
            </a:prstGeom>
            <a:solidFill>
              <a:schemeClr val="tx1">
                <a:alpha val="89999"/>
              </a:schemeClr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600"/>
            </a:p>
          </p:txBody>
        </p:sp>
        <p:grpSp>
          <p:nvGrpSpPr>
            <p:cNvPr id="16397" name="Group 13">
              <a:extLst>
                <a:ext uri="{FF2B5EF4-FFF2-40B4-BE49-F238E27FC236}">
                  <a16:creationId xmlns:a16="http://schemas.microsoft.com/office/drawing/2014/main" id="{97C683F6-9467-C4CD-6CC3-25A66EE242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6" y="1505"/>
              <a:ext cx="73" cy="137"/>
              <a:chOff x="768" y="2786"/>
              <a:chExt cx="81" cy="140"/>
            </a:xfrm>
          </p:grpSpPr>
          <p:sp>
            <p:nvSpPr>
              <p:cNvPr id="16398" name="AutoShape 14">
                <a:extLst>
                  <a:ext uri="{FF2B5EF4-FFF2-40B4-BE49-F238E27FC236}">
                    <a16:creationId xmlns:a16="http://schemas.microsoft.com/office/drawing/2014/main" id="{3C73ABA4-22BB-3A85-D10B-0F6A3339A1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" y="2857"/>
                <a:ext cx="81" cy="69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600"/>
              </a:p>
            </p:txBody>
          </p:sp>
          <p:sp>
            <p:nvSpPr>
              <p:cNvPr id="16399" name="AutoShape 15">
                <a:extLst>
                  <a:ext uri="{FF2B5EF4-FFF2-40B4-BE49-F238E27FC236}">
                    <a16:creationId xmlns:a16="http://schemas.microsoft.com/office/drawing/2014/main" id="{1D627179-94FE-5550-29B9-94A869AD98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68" y="2786"/>
                <a:ext cx="80" cy="69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600"/>
              </a:p>
            </p:txBody>
          </p:sp>
        </p:grpSp>
        <p:sp>
          <p:nvSpPr>
            <p:cNvPr id="16400" name="Rectangle 16">
              <a:extLst>
                <a:ext uri="{FF2B5EF4-FFF2-40B4-BE49-F238E27FC236}">
                  <a16:creationId xmlns:a16="http://schemas.microsoft.com/office/drawing/2014/main" id="{BCB3B165-A353-1E0B-B4C3-97A0B7DC27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4" y="1465"/>
              <a:ext cx="322" cy="249"/>
            </a:xfrm>
            <a:prstGeom prst="rect">
              <a:avLst/>
            </a:prstGeom>
            <a:noFill/>
            <a:ln w="15875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altLang="en-US" sz="90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401" name="Rectangle 17">
              <a:extLst>
                <a:ext uri="{FF2B5EF4-FFF2-40B4-BE49-F238E27FC236}">
                  <a16:creationId xmlns:a16="http://schemas.microsoft.com/office/drawing/2014/main" id="{03D49657-21C1-191B-4890-46ACE040F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6" y="1470"/>
              <a:ext cx="323" cy="249"/>
            </a:xfrm>
            <a:prstGeom prst="rect">
              <a:avLst/>
            </a:prstGeom>
            <a:noFill/>
            <a:ln w="15875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3600"/>
            </a:p>
          </p:txBody>
        </p:sp>
        <p:sp>
          <p:nvSpPr>
            <p:cNvPr id="16402" name="Line 18">
              <a:extLst>
                <a:ext uri="{FF2B5EF4-FFF2-40B4-BE49-F238E27FC236}">
                  <a16:creationId xmlns:a16="http://schemas.microsoft.com/office/drawing/2014/main" id="{0679A7D8-A61A-A3B9-D9ED-ABD55223A4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4" y="1573"/>
              <a:ext cx="342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600"/>
            </a:p>
          </p:txBody>
        </p:sp>
        <p:sp>
          <p:nvSpPr>
            <p:cNvPr id="16403" name="Line 19">
              <a:extLst>
                <a:ext uri="{FF2B5EF4-FFF2-40B4-BE49-F238E27FC236}">
                  <a16:creationId xmlns:a16="http://schemas.microsoft.com/office/drawing/2014/main" id="{139AA413-0606-EB95-587A-44D531D149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5" y="1573"/>
              <a:ext cx="339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600"/>
            </a:p>
          </p:txBody>
        </p:sp>
        <p:grpSp>
          <p:nvGrpSpPr>
            <p:cNvPr id="16404" name="Group 20">
              <a:extLst>
                <a:ext uri="{FF2B5EF4-FFF2-40B4-BE49-F238E27FC236}">
                  <a16:creationId xmlns:a16="http://schemas.microsoft.com/office/drawing/2014/main" id="{10903202-98EF-7AA7-1736-B072D9FB7C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82" y="1504"/>
              <a:ext cx="74" cy="136"/>
              <a:chOff x="768" y="2786"/>
              <a:chExt cx="81" cy="140"/>
            </a:xfrm>
          </p:grpSpPr>
          <p:sp>
            <p:nvSpPr>
              <p:cNvPr id="16405" name="AutoShape 21">
                <a:extLst>
                  <a:ext uri="{FF2B5EF4-FFF2-40B4-BE49-F238E27FC236}">
                    <a16:creationId xmlns:a16="http://schemas.microsoft.com/office/drawing/2014/main" id="{A20E520A-863A-3DE0-4194-FABD9E0356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" y="2857"/>
                <a:ext cx="81" cy="69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600"/>
              </a:p>
            </p:txBody>
          </p:sp>
          <p:sp>
            <p:nvSpPr>
              <p:cNvPr id="16406" name="AutoShape 22">
                <a:extLst>
                  <a:ext uri="{FF2B5EF4-FFF2-40B4-BE49-F238E27FC236}">
                    <a16:creationId xmlns:a16="http://schemas.microsoft.com/office/drawing/2014/main" id="{5795364B-C531-A531-2F5D-6DE70A49ED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68" y="2786"/>
                <a:ext cx="80" cy="69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600"/>
              </a:p>
            </p:txBody>
          </p:sp>
        </p:grpSp>
        <p:sp>
          <p:nvSpPr>
            <p:cNvPr id="16418" name="Text Box 34">
              <a:extLst>
                <a:ext uri="{FF2B5EF4-FFF2-40B4-BE49-F238E27FC236}">
                  <a16:creationId xmlns:a16="http://schemas.microsoft.com/office/drawing/2014/main" id="{BE22C297-4F05-F56D-B73F-1971FBCCD0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6" y="1901"/>
              <a:ext cx="610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en-US" sz="1200">
                  <a:solidFill>
                    <a:schemeClr val="bg2"/>
                  </a:solidFill>
                  <a:latin typeface="Times New Roman" panose="02020603050405020304" pitchFamily="18" charset="0"/>
                </a:rPr>
                <a:t>Mortality</a:t>
              </a:r>
            </a:p>
          </p:txBody>
        </p:sp>
        <p:sp>
          <p:nvSpPr>
            <p:cNvPr id="16419" name="Text Box 35">
              <a:extLst>
                <a:ext uri="{FF2B5EF4-FFF2-40B4-BE49-F238E27FC236}">
                  <a16:creationId xmlns:a16="http://schemas.microsoft.com/office/drawing/2014/main" id="{4E0F46EB-5A61-1D29-3C73-80885F07AE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7" y="1314"/>
              <a:ext cx="430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en-US" sz="1200">
                  <a:solidFill>
                    <a:schemeClr val="bg2"/>
                  </a:solidFill>
                  <a:latin typeface="Times New Roman" panose="02020603050405020304" pitchFamily="18" charset="0"/>
                </a:rPr>
                <a:t>Natality</a:t>
              </a:r>
            </a:p>
          </p:txBody>
        </p:sp>
        <p:sp>
          <p:nvSpPr>
            <p:cNvPr id="16420" name="Rectangle 36">
              <a:extLst>
                <a:ext uri="{FF2B5EF4-FFF2-40B4-BE49-F238E27FC236}">
                  <a16:creationId xmlns:a16="http://schemas.microsoft.com/office/drawing/2014/main" id="{1CE94AD5-8C1A-35A7-E63C-1F4B49FEB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4" y="1483"/>
              <a:ext cx="322" cy="249"/>
            </a:xfrm>
            <a:prstGeom prst="rect">
              <a:avLst/>
            </a:prstGeom>
            <a:noFill/>
            <a:ln w="15875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3600"/>
            </a:p>
          </p:txBody>
        </p:sp>
        <p:sp>
          <p:nvSpPr>
            <p:cNvPr id="16421" name="Line 37">
              <a:extLst>
                <a:ext uri="{FF2B5EF4-FFF2-40B4-BE49-F238E27FC236}">
                  <a16:creationId xmlns:a16="http://schemas.microsoft.com/office/drawing/2014/main" id="{C8C5020B-098B-B400-3890-AF8FBD86E6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2" y="1578"/>
              <a:ext cx="340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600"/>
            </a:p>
          </p:txBody>
        </p:sp>
        <p:grpSp>
          <p:nvGrpSpPr>
            <p:cNvPr id="16422" name="Group 38">
              <a:extLst>
                <a:ext uri="{FF2B5EF4-FFF2-40B4-BE49-F238E27FC236}">
                  <a16:creationId xmlns:a16="http://schemas.microsoft.com/office/drawing/2014/main" id="{26210B8C-976C-D6EF-3BFF-0BE11877CE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55" y="1509"/>
              <a:ext cx="74" cy="137"/>
              <a:chOff x="768" y="2786"/>
              <a:chExt cx="81" cy="140"/>
            </a:xfrm>
          </p:grpSpPr>
          <p:sp>
            <p:nvSpPr>
              <p:cNvPr id="16423" name="AutoShape 39">
                <a:extLst>
                  <a:ext uri="{FF2B5EF4-FFF2-40B4-BE49-F238E27FC236}">
                    <a16:creationId xmlns:a16="http://schemas.microsoft.com/office/drawing/2014/main" id="{3739563B-B94F-76FF-0A82-A3DED2B535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" y="2857"/>
                <a:ext cx="81" cy="69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600"/>
              </a:p>
            </p:txBody>
          </p:sp>
          <p:sp>
            <p:nvSpPr>
              <p:cNvPr id="16424" name="AutoShape 40">
                <a:extLst>
                  <a:ext uri="{FF2B5EF4-FFF2-40B4-BE49-F238E27FC236}">
                    <a16:creationId xmlns:a16="http://schemas.microsoft.com/office/drawing/2014/main" id="{4CEBB2FE-CA9B-DEF8-0421-6BFA280887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68" y="2786"/>
                <a:ext cx="80" cy="69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600"/>
              </a:p>
            </p:txBody>
          </p:sp>
        </p:grpSp>
        <p:grpSp>
          <p:nvGrpSpPr>
            <p:cNvPr id="16425" name="Group 41">
              <a:extLst>
                <a:ext uri="{FF2B5EF4-FFF2-40B4-BE49-F238E27FC236}">
                  <a16:creationId xmlns:a16="http://schemas.microsoft.com/office/drawing/2014/main" id="{2CACA72E-9BF9-633C-F576-71C1DDF804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42" y="1736"/>
              <a:ext cx="127" cy="331"/>
              <a:chOff x="2534" y="2613"/>
              <a:chExt cx="140" cy="339"/>
            </a:xfrm>
          </p:grpSpPr>
          <p:sp>
            <p:nvSpPr>
              <p:cNvPr id="16426" name="Line 42">
                <a:extLst>
                  <a:ext uri="{FF2B5EF4-FFF2-40B4-BE49-F238E27FC236}">
                    <a16:creationId xmlns:a16="http://schemas.microsoft.com/office/drawing/2014/main" id="{D6AEE60D-C556-8152-9EF8-ADB9767E43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04" y="2613"/>
                <a:ext cx="0" cy="339"/>
              </a:xfrm>
              <a:prstGeom prst="line">
                <a:avLst/>
              </a:prstGeom>
              <a:noFill/>
              <a:ln w="25400">
                <a:solidFill>
                  <a:schemeClr val="bg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3600"/>
              </a:p>
            </p:txBody>
          </p:sp>
          <p:grpSp>
            <p:nvGrpSpPr>
              <p:cNvPr id="16427" name="Group 43">
                <a:extLst>
                  <a:ext uri="{FF2B5EF4-FFF2-40B4-BE49-F238E27FC236}">
                    <a16:creationId xmlns:a16="http://schemas.microsoft.com/office/drawing/2014/main" id="{2E63A802-1FFD-289D-7B36-5E1A2A52EB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2563" y="2674"/>
                <a:ext cx="81" cy="140"/>
                <a:chOff x="768" y="2786"/>
                <a:chExt cx="81" cy="140"/>
              </a:xfrm>
            </p:grpSpPr>
            <p:sp>
              <p:nvSpPr>
                <p:cNvPr id="16428" name="AutoShape 44">
                  <a:extLst>
                    <a:ext uri="{FF2B5EF4-FFF2-40B4-BE49-F238E27FC236}">
                      <a16:creationId xmlns:a16="http://schemas.microsoft.com/office/drawing/2014/main" id="{2A47C48C-B637-B2B3-F074-2F53AC0284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8" y="2857"/>
                  <a:ext cx="81" cy="69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600"/>
                </a:p>
              </p:txBody>
            </p:sp>
            <p:sp>
              <p:nvSpPr>
                <p:cNvPr id="16429" name="AutoShape 45">
                  <a:extLst>
                    <a:ext uri="{FF2B5EF4-FFF2-40B4-BE49-F238E27FC236}">
                      <a16:creationId xmlns:a16="http://schemas.microsoft.com/office/drawing/2014/main" id="{A4942269-BB47-7A11-0210-88C69BCD54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768" y="2786"/>
                  <a:ext cx="80" cy="69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600"/>
                </a:p>
              </p:txBody>
            </p:sp>
          </p:grpSp>
        </p:grpSp>
        <p:sp>
          <p:nvSpPr>
            <p:cNvPr id="16431" name="Line 47">
              <a:extLst>
                <a:ext uri="{FF2B5EF4-FFF2-40B4-BE49-F238E27FC236}">
                  <a16:creationId xmlns:a16="http://schemas.microsoft.com/office/drawing/2014/main" id="{57374DDF-CAD7-D4AA-3EE7-6F79F611100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4542" y="1213"/>
              <a:ext cx="0" cy="253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600"/>
            </a:p>
          </p:txBody>
        </p:sp>
        <p:grpSp>
          <p:nvGrpSpPr>
            <p:cNvPr id="16432" name="Group 48">
              <a:extLst>
                <a:ext uri="{FF2B5EF4-FFF2-40B4-BE49-F238E27FC236}">
                  <a16:creationId xmlns:a16="http://schemas.microsoft.com/office/drawing/2014/main" id="{E28C6C47-380C-1FB0-5025-513E86F741E1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503" y="1287"/>
              <a:ext cx="79" cy="127"/>
              <a:chOff x="768" y="2786"/>
              <a:chExt cx="81" cy="140"/>
            </a:xfrm>
          </p:grpSpPr>
          <p:sp>
            <p:nvSpPr>
              <p:cNvPr id="16433" name="AutoShape 49">
                <a:extLst>
                  <a:ext uri="{FF2B5EF4-FFF2-40B4-BE49-F238E27FC236}">
                    <a16:creationId xmlns:a16="http://schemas.microsoft.com/office/drawing/2014/main" id="{441DC4D2-29C9-AF06-760F-4F7C959AEF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" y="2857"/>
                <a:ext cx="81" cy="69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600"/>
              </a:p>
            </p:txBody>
          </p:sp>
          <p:sp>
            <p:nvSpPr>
              <p:cNvPr id="16434" name="AutoShape 50">
                <a:extLst>
                  <a:ext uri="{FF2B5EF4-FFF2-40B4-BE49-F238E27FC236}">
                    <a16:creationId xmlns:a16="http://schemas.microsoft.com/office/drawing/2014/main" id="{BE8F0A62-FD5F-2EDB-B0D7-E888845ED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68" y="2786"/>
                <a:ext cx="80" cy="69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600"/>
              </a:p>
            </p:txBody>
          </p:sp>
        </p:grpSp>
        <p:sp>
          <p:nvSpPr>
            <p:cNvPr id="16435" name="Line 51">
              <a:extLst>
                <a:ext uri="{FF2B5EF4-FFF2-40B4-BE49-F238E27FC236}">
                  <a16:creationId xmlns:a16="http://schemas.microsoft.com/office/drawing/2014/main" id="{0F11346B-370E-465F-A01C-6B872FD774C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5204" y="1231"/>
              <a:ext cx="0" cy="253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3600"/>
            </a:p>
          </p:txBody>
        </p:sp>
        <p:grpSp>
          <p:nvGrpSpPr>
            <p:cNvPr id="16436" name="Group 52">
              <a:extLst>
                <a:ext uri="{FF2B5EF4-FFF2-40B4-BE49-F238E27FC236}">
                  <a16:creationId xmlns:a16="http://schemas.microsoft.com/office/drawing/2014/main" id="{85E3CDD8-8427-C824-F738-9E93326AF840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163" y="1310"/>
              <a:ext cx="81" cy="128"/>
              <a:chOff x="768" y="2786"/>
              <a:chExt cx="81" cy="140"/>
            </a:xfrm>
          </p:grpSpPr>
          <p:sp>
            <p:nvSpPr>
              <p:cNvPr id="16437" name="AutoShape 53">
                <a:extLst>
                  <a:ext uri="{FF2B5EF4-FFF2-40B4-BE49-F238E27FC236}">
                    <a16:creationId xmlns:a16="http://schemas.microsoft.com/office/drawing/2014/main" id="{40F86573-55A2-5E9A-A4C4-5880AA48C1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" y="2857"/>
                <a:ext cx="81" cy="69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600"/>
              </a:p>
            </p:txBody>
          </p:sp>
          <p:sp>
            <p:nvSpPr>
              <p:cNvPr id="16438" name="AutoShape 54">
                <a:extLst>
                  <a:ext uri="{FF2B5EF4-FFF2-40B4-BE49-F238E27FC236}">
                    <a16:creationId xmlns:a16="http://schemas.microsoft.com/office/drawing/2014/main" id="{53043D02-8BFF-0890-C575-ED85F52C60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68" y="2786"/>
                <a:ext cx="80" cy="69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600"/>
              </a:p>
            </p:txBody>
          </p:sp>
        </p:grpSp>
        <p:sp>
          <p:nvSpPr>
            <p:cNvPr id="16439" name="Text Box 55">
              <a:extLst>
                <a:ext uri="{FF2B5EF4-FFF2-40B4-BE49-F238E27FC236}">
                  <a16:creationId xmlns:a16="http://schemas.microsoft.com/office/drawing/2014/main" id="{5BDAC3D5-CA90-999E-47AA-8B6A259E0A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0" y="1054"/>
              <a:ext cx="579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en-US" sz="1200">
                  <a:solidFill>
                    <a:schemeClr val="bg2"/>
                  </a:solidFill>
                  <a:latin typeface="Times New Roman" panose="02020603050405020304" pitchFamily="18" charset="0"/>
                </a:rPr>
                <a:t>Dispersal</a:t>
              </a:r>
            </a:p>
          </p:txBody>
        </p:sp>
        <p:grpSp>
          <p:nvGrpSpPr>
            <p:cNvPr id="16440" name="Group 56">
              <a:extLst>
                <a:ext uri="{FF2B5EF4-FFF2-40B4-BE49-F238E27FC236}">
                  <a16:creationId xmlns:a16="http://schemas.microsoft.com/office/drawing/2014/main" id="{742334EE-687D-EFAB-0DE9-7ABDABC560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09" y="2059"/>
              <a:ext cx="121" cy="115"/>
              <a:chOff x="4463" y="1666"/>
              <a:chExt cx="121" cy="115"/>
            </a:xfrm>
          </p:grpSpPr>
          <p:grpSp>
            <p:nvGrpSpPr>
              <p:cNvPr id="16441" name="Group 57">
                <a:extLst>
                  <a:ext uri="{FF2B5EF4-FFF2-40B4-BE49-F238E27FC236}">
                    <a16:creationId xmlns:a16="http://schemas.microsoft.com/office/drawing/2014/main" id="{7E030B70-C3BB-1B89-921C-CD8CCB21D7A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63" y="1666"/>
                <a:ext cx="121" cy="115"/>
                <a:chOff x="4307" y="1526"/>
                <a:chExt cx="121" cy="115"/>
              </a:xfrm>
            </p:grpSpPr>
            <p:sp>
              <p:nvSpPr>
                <p:cNvPr id="16442" name="Oval 58">
                  <a:extLst>
                    <a:ext uri="{FF2B5EF4-FFF2-40B4-BE49-F238E27FC236}">
                      <a16:creationId xmlns:a16="http://schemas.microsoft.com/office/drawing/2014/main" id="{C80148A8-CA4F-D5C5-E761-4C96F83A2490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07" y="155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  <p:sp>
              <p:nvSpPr>
                <p:cNvPr id="16443" name="Oval 59">
                  <a:extLst>
                    <a:ext uri="{FF2B5EF4-FFF2-40B4-BE49-F238E27FC236}">
                      <a16:creationId xmlns:a16="http://schemas.microsoft.com/office/drawing/2014/main" id="{7D3DA9B3-8593-5CAD-DD88-89CD776ADDC4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42" y="158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  <p:sp>
              <p:nvSpPr>
                <p:cNvPr id="16444" name="Oval 60">
                  <a:extLst>
                    <a:ext uri="{FF2B5EF4-FFF2-40B4-BE49-F238E27FC236}">
                      <a16:creationId xmlns:a16="http://schemas.microsoft.com/office/drawing/2014/main" id="{FF042FE0-DF99-683A-EEFA-8EFF6740A90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74" y="155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  <p:sp>
              <p:nvSpPr>
                <p:cNvPr id="16445" name="Oval 61">
                  <a:extLst>
                    <a:ext uri="{FF2B5EF4-FFF2-40B4-BE49-F238E27FC236}">
                      <a16:creationId xmlns:a16="http://schemas.microsoft.com/office/drawing/2014/main" id="{B9A95486-D485-221B-743E-67B2756CC7D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41" y="1526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</p:grpSp>
          <p:sp>
            <p:nvSpPr>
              <p:cNvPr id="16446" name="Oval 62">
                <a:extLst>
                  <a:ext uri="{FF2B5EF4-FFF2-40B4-BE49-F238E27FC236}">
                    <a16:creationId xmlns:a16="http://schemas.microsoft.com/office/drawing/2014/main" id="{72BD74EB-41EF-4803-0DD5-F981D590F31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4491" y="1694"/>
                <a:ext cx="68" cy="6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600"/>
              </a:p>
            </p:txBody>
          </p:sp>
        </p:grpSp>
        <p:grpSp>
          <p:nvGrpSpPr>
            <p:cNvPr id="16447" name="Group 63">
              <a:extLst>
                <a:ext uri="{FF2B5EF4-FFF2-40B4-BE49-F238E27FC236}">
                  <a16:creationId xmlns:a16="http://schemas.microsoft.com/office/drawing/2014/main" id="{1E7B38E6-473F-E61E-F674-EB2035370A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7" y="2058"/>
              <a:ext cx="121" cy="115"/>
              <a:chOff x="4463" y="1666"/>
              <a:chExt cx="121" cy="115"/>
            </a:xfrm>
          </p:grpSpPr>
          <p:grpSp>
            <p:nvGrpSpPr>
              <p:cNvPr id="16448" name="Group 64">
                <a:extLst>
                  <a:ext uri="{FF2B5EF4-FFF2-40B4-BE49-F238E27FC236}">
                    <a16:creationId xmlns:a16="http://schemas.microsoft.com/office/drawing/2014/main" id="{0FAA4213-11DF-00EC-28D3-C8B131F0FE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63" y="1666"/>
                <a:ext cx="121" cy="115"/>
                <a:chOff x="4307" y="1526"/>
                <a:chExt cx="121" cy="115"/>
              </a:xfrm>
            </p:grpSpPr>
            <p:sp>
              <p:nvSpPr>
                <p:cNvPr id="16449" name="Oval 65">
                  <a:extLst>
                    <a:ext uri="{FF2B5EF4-FFF2-40B4-BE49-F238E27FC236}">
                      <a16:creationId xmlns:a16="http://schemas.microsoft.com/office/drawing/2014/main" id="{DFC977DA-0F54-0EC1-7348-E8362138E9B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07" y="155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  <p:sp>
              <p:nvSpPr>
                <p:cNvPr id="16450" name="Oval 66">
                  <a:extLst>
                    <a:ext uri="{FF2B5EF4-FFF2-40B4-BE49-F238E27FC236}">
                      <a16:creationId xmlns:a16="http://schemas.microsoft.com/office/drawing/2014/main" id="{016277EF-4282-1527-F1AC-A25E231F5C89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42" y="158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  <p:sp>
              <p:nvSpPr>
                <p:cNvPr id="16451" name="Oval 67">
                  <a:extLst>
                    <a:ext uri="{FF2B5EF4-FFF2-40B4-BE49-F238E27FC236}">
                      <a16:creationId xmlns:a16="http://schemas.microsoft.com/office/drawing/2014/main" id="{C2E3E891-A5F3-3E7E-BF9E-D9770BBA60CA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74" y="155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  <p:sp>
              <p:nvSpPr>
                <p:cNvPr id="16452" name="Oval 68">
                  <a:extLst>
                    <a:ext uri="{FF2B5EF4-FFF2-40B4-BE49-F238E27FC236}">
                      <a16:creationId xmlns:a16="http://schemas.microsoft.com/office/drawing/2014/main" id="{70DAF13D-E19D-0FFD-0A14-E704AACEA01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41" y="1526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</p:grpSp>
          <p:sp>
            <p:nvSpPr>
              <p:cNvPr id="16453" name="Oval 69">
                <a:extLst>
                  <a:ext uri="{FF2B5EF4-FFF2-40B4-BE49-F238E27FC236}">
                    <a16:creationId xmlns:a16="http://schemas.microsoft.com/office/drawing/2014/main" id="{CE3FAF23-D6BF-2DB9-3885-105A7BD7E21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4491" y="1694"/>
                <a:ext cx="68" cy="6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600"/>
              </a:p>
            </p:txBody>
          </p:sp>
        </p:grpSp>
        <p:grpSp>
          <p:nvGrpSpPr>
            <p:cNvPr id="16454" name="Group 70">
              <a:extLst>
                <a:ext uri="{FF2B5EF4-FFF2-40B4-BE49-F238E27FC236}">
                  <a16:creationId xmlns:a16="http://schemas.microsoft.com/office/drawing/2014/main" id="{1DA5FB65-5F8E-3B0C-5597-268A9B370A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46" y="2070"/>
              <a:ext cx="121" cy="115"/>
              <a:chOff x="4463" y="1666"/>
              <a:chExt cx="121" cy="115"/>
            </a:xfrm>
          </p:grpSpPr>
          <p:grpSp>
            <p:nvGrpSpPr>
              <p:cNvPr id="16455" name="Group 71">
                <a:extLst>
                  <a:ext uri="{FF2B5EF4-FFF2-40B4-BE49-F238E27FC236}">
                    <a16:creationId xmlns:a16="http://schemas.microsoft.com/office/drawing/2014/main" id="{90AFDC6C-5B1D-A199-9442-6B1DE7B69E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63" y="1666"/>
                <a:ext cx="121" cy="115"/>
                <a:chOff x="4307" y="1526"/>
                <a:chExt cx="121" cy="115"/>
              </a:xfrm>
            </p:grpSpPr>
            <p:sp>
              <p:nvSpPr>
                <p:cNvPr id="16456" name="Oval 72">
                  <a:extLst>
                    <a:ext uri="{FF2B5EF4-FFF2-40B4-BE49-F238E27FC236}">
                      <a16:creationId xmlns:a16="http://schemas.microsoft.com/office/drawing/2014/main" id="{DBA791A4-DD88-7274-4472-916BB5F6FF22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07" y="155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  <p:sp>
              <p:nvSpPr>
                <p:cNvPr id="16457" name="Oval 73">
                  <a:extLst>
                    <a:ext uri="{FF2B5EF4-FFF2-40B4-BE49-F238E27FC236}">
                      <a16:creationId xmlns:a16="http://schemas.microsoft.com/office/drawing/2014/main" id="{68D70C18-4DD5-53BE-212B-6D9606B08A14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42" y="158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  <p:sp>
              <p:nvSpPr>
                <p:cNvPr id="16458" name="Oval 74">
                  <a:extLst>
                    <a:ext uri="{FF2B5EF4-FFF2-40B4-BE49-F238E27FC236}">
                      <a16:creationId xmlns:a16="http://schemas.microsoft.com/office/drawing/2014/main" id="{B683D69B-7048-18B3-758C-BE2E7189DB92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74" y="155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  <p:sp>
              <p:nvSpPr>
                <p:cNvPr id="16459" name="Oval 75">
                  <a:extLst>
                    <a:ext uri="{FF2B5EF4-FFF2-40B4-BE49-F238E27FC236}">
                      <a16:creationId xmlns:a16="http://schemas.microsoft.com/office/drawing/2014/main" id="{4F7C87CF-A26E-B139-D333-945C2BBE06FA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41" y="1526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</p:grpSp>
          <p:sp>
            <p:nvSpPr>
              <p:cNvPr id="16460" name="Oval 76">
                <a:extLst>
                  <a:ext uri="{FF2B5EF4-FFF2-40B4-BE49-F238E27FC236}">
                    <a16:creationId xmlns:a16="http://schemas.microsoft.com/office/drawing/2014/main" id="{EFAA4CFF-CB05-7C74-653D-FA39AF2221A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4491" y="1694"/>
                <a:ext cx="68" cy="6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600"/>
              </a:p>
            </p:txBody>
          </p:sp>
        </p:grpSp>
        <p:grpSp>
          <p:nvGrpSpPr>
            <p:cNvPr id="16461" name="Group 77">
              <a:extLst>
                <a:ext uri="{FF2B5EF4-FFF2-40B4-BE49-F238E27FC236}">
                  <a16:creationId xmlns:a16="http://schemas.microsoft.com/office/drawing/2014/main" id="{5B3FA9E8-6438-7D20-F636-1AFAF2010D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9" y="1510"/>
              <a:ext cx="121" cy="115"/>
              <a:chOff x="4463" y="1666"/>
              <a:chExt cx="121" cy="115"/>
            </a:xfrm>
          </p:grpSpPr>
          <p:grpSp>
            <p:nvGrpSpPr>
              <p:cNvPr id="16462" name="Group 78">
                <a:extLst>
                  <a:ext uri="{FF2B5EF4-FFF2-40B4-BE49-F238E27FC236}">
                    <a16:creationId xmlns:a16="http://schemas.microsoft.com/office/drawing/2014/main" id="{DE1DC131-2E05-FB46-C3F6-E47500444E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63" y="1666"/>
                <a:ext cx="121" cy="115"/>
                <a:chOff x="4307" y="1526"/>
                <a:chExt cx="121" cy="115"/>
              </a:xfrm>
            </p:grpSpPr>
            <p:sp>
              <p:nvSpPr>
                <p:cNvPr id="16463" name="Oval 79">
                  <a:extLst>
                    <a:ext uri="{FF2B5EF4-FFF2-40B4-BE49-F238E27FC236}">
                      <a16:creationId xmlns:a16="http://schemas.microsoft.com/office/drawing/2014/main" id="{A403F6E9-40DE-06DD-931F-7E4B99B343A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07" y="155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  <p:sp>
              <p:nvSpPr>
                <p:cNvPr id="16464" name="Oval 80">
                  <a:extLst>
                    <a:ext uri="{FF2B5EF4-FFF2-40B4-BE49-F238E27FC236}">
                      <a16:creationId xmlns:a16="http://schemas.microsoft.com/office/drawing/2014/main" id="{FF22D9AD-8702-BCE3-680D-7464F719639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42" y="158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  <p:sp>
              <p:nvSpPr>
                <p:cNvPr id="16465" name="Oval 81">
                  <a:extLst>
                    <a:ext uri="{FF2B5EF4-FFF2-40B4-BE49-F238E27FC236}">
                      <a16:creationId xmlns:a16="http://schemas.microsoft.com/office/drawing/2014/main" id="{A0081940-75E7-1C58-6F0A-3880733BD92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74" y="155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  <p:sp>
              <p:nvSpPr>
                <p:cNvPr id="16466" name="Oval 82">
                  <a:extLst>
                    <a:ext uri="{FF2B5EF4-FFF2-40B4-BE49-F238E27FC236}">
                      <a16:creationId xmlns:a16="http://schemas.microsoft.com/office/drawing/2014/main" id="{2958457E-43F2-FC5A-EF32-408B5E8C13F9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41" y="1526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</p:grpSp>
          <p:sp>
            <p:nvSpPr>
              <p:cNvPr id="16467" name="Oval 83">
                <a:extLst>
                  <a:ext uri="{FF2B5EF4-FFF2-40B4-BE49-F238E27FC236}">
                    <a16:creationId xmlns:a16="http://schemas.microsoft.com/office/drawing/2014/main" id="{433BDE4F-453F-A194-CB4E-2A258132935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4491" y="1694"/>
                <a:ext cx="68" cy="6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600"/>
              </a:p>
            </p:txBody>
          </p:sp>
        </p:grpSp>
        <p:grpSp>
          <p:nvGrpSpPr>
            <p:cNvPr id="16468" name="Group 84">
              <a:extLst>
                <a:ext uri="{FF2B5EF4-FFF2-40B4-BE49-F238E27FC236}">
                  <a16:creationId xmlns:a16="http://schemas.microsoft.com/office/drawing/2014/main" id="{5F6B66E7-0B3C-1A31-3267-EE949051AF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44" y="1114"/>
              <a:ext cx="121" cy="115"/>
              <a:chOff x="4463" y="1666"/>
              <a:chExt cx="121" cy="115"/>
            </a:xfrm>
          </p:grpSpPr>
          <p:grpSp>
            <p:nvGrpSpPr>
              <p:cNvPr id="16469" name="Group 85">
                <a:extLst>
                  <a:ext uri="{FF2B5EF4-FFF2-40B4-BE49-F238E27FC236}">
                    <a16:creationId xmlns:a16="http://schemas.microsoft.com/office/drawing/2014/main" id="{49088CF8-1053-130A-DBED-40F59A6E29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63" y="1666"/>
                <a:ext cx="121" cy="115"/>
                <a:chOff x="4307" y="1526"/>
                <a:chExt cx="121" cy="115"/>
              </a:xfrm>
            </p:grpSpPr>
            <p:sp>
              <p:nvSpPr>
                <p:cNvPr id="16470" name="Oval 86">
                  <a:extLst>
                    <a:ext uri="{FF2B5EF4-FFF2-40B4-BE49-F238E27FC236}">
                      <a16:creationId xmlns:a16="http://schemas.microsoft.com/office/drawing/2014/main" id="{69008AD7-301E-789C-FC45-CC1CACC1973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07" y="155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  <p:sp>
              <p:nvSpPr>
                <p:cNvPr id="16471" name="Oval 87">
                  <a:extLst>
                    <a:ext uri="{FF2B5EF4-FFF2-40B4-BE49-F238E27FC236}">
                      <a16:creationId xmlns:a16="http://schemas.microsoft.com/office/drawing/2014/main" id="{A722921B-8619-2E2F-FBD3-1A10D765AD5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42" y="158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  <p:sp>
              <p:nvSpPr>
                <p:cNvPr id="16472" name="Oval 88">
                  <a:extLst>
                    <a:ext uri="{FF2B5EF4-FFF2-40B4-BE49-F238E27FC236}">
                      <a16:creationId xmlns:a16="http://schemas.microsoft.com/office/drawing/2014/main" id="{2AF9B292-D3A2-7797-1A9C-2B474721BF89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74" y="155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  <p:sp>
              <p:nvSpPr>
                <p:cNvPr id="16473" name="Oval 89">
                  <a:extLst>
                    <a:ext uri="{FF2B5EF4-FFF2-40B4-BE49-F238E27FC236}">
                      <a16:creationId xmlns:a16="http://schemas.microsoft.com/office/drawing/2014/main" id="{B9B458FF-7CB3-7A86-56C1-6D96B2EE1DEA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41" y="1526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</p:grpSp>
          <p:sp>
            <p:nvSpPr>
              <p:cNvPr id="16474" name="Oval 90">
                <a:extLst>
                  <a:ext uri="{FF2B5EF4-FFF2-40B4-BE49-F238E27FC236}">
                    <a16:creationId xmlns:a16="http://schemas.microsoft.com/office/drawing/2014/main" id="{85BB08AA-47C9-8147-069D-062CA6939F7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4491" y="1694"/>
                <a:ext cx="68" cy="6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600"/>
              </a:p>
            </p:txBody>
          </p:sp>
        </p:grpSp>
        <p:grpSp>
          <p:nvGrpSpPr>
            <p:cNvPr id="16475" name="Group 91">
              <a:extLst>
                <a:ext uri="{FF2B5EF4-FFF2-40B4-BE49-F238E27FC236}">
                  <a16:creationId xmlns:a16="http://schemas.microsoft.com/office/drawing/2014/main" id="{466CE64F-AF66-E584-AD1D-B25886C605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81" y="1093"/>
              <a:ext cx="121" cy="115"/>
              <a:chOff x="4463" y="1666"/>
              <a:chExt cx="121" cy="115"/>
            </a:xfrm>
          </p:grpSpPr>
          <p:grpSp>
            <p:nvGrpSpPr>
              <p:cNvPr id="16476" name="Group 92">
                <a:extLst>
                  <a:ext uri="{FF2B5EF4-FFF2-40B4-BE49-F238E27FC236}">
                    <a16:creationId xmlns:a16="http://schemas.microsoft.com/office/drawing/2014/main" id="{E818E952-6407-DA55-92CC-A5A7A9E7A3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63" y="1666"/>
                <a:ext cx="121" cy="115"/>
                <a:chOff x="4307" y="1526"/>
                <a:chExt cx="121" cy="115"/>
              </a:xfrm>
            </p:grpSpPr>
            <p:sp>
              <p:nvSpPr>
                <p:cNvPr id="16477" name="Oval 93">
                  <a:extLst>
                    <a:ext uri="{FF2B5EF4-FFF2-40B4-BE49-F238E27FC236}">
                      <a16:creationId xmlns:a16="http://schemas.microsoft.com/office/drawing/2014/main" id="{29B803B9-9579-6D32-309D-0C1D0220BCC2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07" y="155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  <p:sp>
              <p:nvSpPr>
                <p:cNvPr id="16478" name="Oval 94">
                  <a:extLst>
                    <a:ext uri="{FF2B5EF4-FFF2-40B4-BE49-F238E27FC236}">
                      <a16:creationId xmlns:a16="http://schemas.microsoft.com/office/drawing/2014/main" id="{338D85C8-827E-83A0-3ACA-D1E94D97D73C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42" y="158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  <p:sp>
              <p:nvSpPr>
                <p:cNvPr id="16479" name="Oval 95">
                  <a:extLst>
                    <a:ext uri="{FF2B5EF4-FFF2-40B4-BE49-F238E27FC236}">
                      <a16:creationId xmlns:a16="http://schemas.microsoft.com/office/drawing/2014/main" id="{190B7088-349F-8B6E-5AC9-967CA91E9A0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74" y="155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  <p:sp>
              <p:nvSpPr>
                <p:cNvPr id="16480" name="Oval 96">
                  <a:extLst>
                    <a:ext uri="{FF2B5EF4-FFF2-40B4-BE49-F238E27FC236}">
                      <a16:creationId xmlns:a16="http://schemas.microsoft.com/office/drawing/2014/main" id="{4117EBCD-A0A2-C617-43A7-35DB94ABA2E2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41" y="1526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3600"/>
                </a:p>
              </p:txBody>
            </p:sp>
          </p:grpSp>
          <p:sp>
            <p:nvSpPr>
              <p:cNvPr id="16481" name="Oval 97">
                <a:extLst>
                  <a:ext uri="{FF2B5EF4-FFF2-40B4-BE49-F238E27FC236}">
                    <a16:creationId xmlns:a16="http://schemas.microsoft.com/office/drawing/2014/main" id="{F54DC992-81FB-C63F-62D5-1529E3265C1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4491" y="1694"/>
                <a:ext cx="68" cy="6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3600"/>
              </a:p>
            </p:txBody>
          </p:sp>
        </p:grpSp>
        <p:grpSp>
          <p:nvGrpSpPr>
            <p:cNvPr id="16607" name="Group 223">
              <a:extLst>
                <a:ext uri="{FF2B5EF4-FFF2-40B4-BE49-F238E27FC236}">
                  <a16:creationId xmlns:a16="http://schemas.microsoft.com/office/drawing/2014/main" id="{5FD659EC-75A5-2E1C-6A34-227C1A337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03" y="1719"/>
              <a:ext cx="127" cy="331"/>
              <a:chOff x="2534" y="2613"/>
              <a:chExt cx="140" cy="339"/>
            </a:xfrm>
          </p:grpSpPr>
          <p:sp>
            <p:nvSpPr>
              <p:cNvPr id="16608" name="Line 224">
                <a:extLst>
                  <a:ext uri="{FF2B5EF4-FFF2-40B4-BE49-F238E27FC236}">
                    <a16:creationId xmlns:a16="http://schemas.microsoft.com/office/drawing/2014/main" id="{F73BBFDB-ED95-0096-54F3-7CB4F3B2B8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04" y="2613"/>
                <a:ext cx="0" cy="339"/>
              </a:xfrm>
              <a:prstGeom prst="line">
                <a:avLst/>
              </a:prstGeom>
              <a:noFill/>
              <a:ln w="25400">
                <a:solidFill>
                  <a:schemeClr val="bg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3600"/>
              </a:p>
            </p:txBody>
          </p:sp>
          <p:grpSp>
            <p:nvGrpSpPr>
              <p:cNvPr id="16609" name="Group 225">
                <a:extLst>
                  <a:ext uri="{FF2B5EF4-FFF2-40B4-BE49-F238E27FC236}">
                    <a16:creationId xmlns:a16="http://schemas.microsoft.com/office/drawing/2014/main" id="{03D086F1-8D1C-4287-A4AF-B6FD624FEE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2563" y="2674"/>
                <a:ext cx="81" cy="140"/>
                <a:chOff x="768" y="2786"/>
                <a:chExt cx="81" cy="140"/>
              </a:xfrm>
            </p:grpSpPr>
            <p:sp>
              <p:nvSpPr>
                <p:cNvPr id="16610" name="AutoShape 226">
                  <a:extLst>
                    <a:ext uri="{FF2B5EF4-FFF2-40B4-BE49-F238E27FC236}">
                      <a16:creationId xmlns:a16="http://schemas.microsoft.com/office/drawing/2014/main" id="{075C4081-23AF-D5AD-45E6-F272DEDB1A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8" y="2857"/>
                  <a:ext cx="81" cy="69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600"/>
                </a:p>
              </p:txBody>
            </p:sp>
            <p:sp>
              <p:nvSpPr>
                <p:cNvPr id="16611" name="AutoShape 227">
                  <a:extLst>
                    <a:ext uri="{FF2B5EF4-FFF2-40B4-BE49-F238E27FC236}">
                      <a16:creationId xmlns:a16="http://schemas.microsoft.com/office/drawing/2014/main" id="{8F68BC03-A434-31A6-7C8A-BAB2E47B29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768" y="2786"/>
                  <a:ext cx="80" cy="69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600"/>
                </a:p>
              </p:txBody>
            </p:sp>
          </p:grpSp>
        </p:grpSp>
        <p:grpSp>
          <p:nvGrpSpPr>
            <p:cNvPr id="16612" name="Group 228">
              <a:extLst>
                <a:ext uri="{FF2B5EF4-FFF2-40B4-BE49-F238E27FC236}">
                  <a16:creationId xmlns:a16="http://schemas.microsoft.com/office/drawing/2014/main" id="{F93ABCC5-53AE-C49A-6994-14BE5108E0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5" y="1728"/>
              <a:ext cx="127" cy="331"/>
              <a:chOff x="2534" y="2613"/>
              <a:chExt cx="140" cy="339"/>
            </a:xfrm>
          </p:grpSpPr>
          <p:sp>
            <p:nvSpPr>
              <p:cNvPr id="16613" name="Line 229">
                <a:extLst>
                  <a:ext uri="{FF2B5EF4-FFF2-40B4-BE49-F238E27FC236}">
                    <a16:creationId xmlns:a16="http://schemas.microsoft.com/office/drawing/2014/main" id="{122085DA-6A52-A4E6-8274-5ED0E51619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04" y="2613"/>
                <a:ext cx="0" cy="339"/>
              </a:xfrm>
              <a:prstGeom prst="line">
                <a:avLst/>
              </a:prstGeom>
              <a:noFill/>
              <a:ln w="25400">
                <a:solidFill>
                  <a:schemeClr val="bg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3600"/>
              </a:p>
            </p:txBody>
          </p:sp>
          <p:grpSp>
            <p:nvGrpSpPr>
              <p:cNvPr id="16614" name="Group 230">
                <a:extLst>
                  <a:ext uri="{FF2B5EF4-FFF2-40B4-BE49-F238E27FC236}">
                    <a16:creationId xmlns:a16="http://schemas.microsoft.com/office/drawing/2014/main" id="{44698EA4-19F8-99EA-3A4B-9FC2805EA7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2563" y="2674"/>
                <a:ext cx="81" cy="140"/>
                <a:chOff x="768" y="2786"/>
                <a:chExt cx="81" cy="140"/>
              </a:xfrm>
            </p:grpSpPr>
            <p:sp>
              <p:nvSpPr>
                <p:cNvPr id="16615" name="AutoShape 231">
                  <a:extLst>
                    <a:ext uri="{FF2B5EF4-FFF2-40B4-BE49-F238E27FC236}">
                      <a16:creationId xmlns:a16="http://schemas.microsoft.com/office/drawing/2014/main" id="{D832DAC9-AAC0-F4A8-3A53-DFABFAE2CA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8" y="2857"/>
                  <a:ext cx="81" cy="69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600"/>
                </a:p>
              </p:txBody>
            </p:sp>
            <p:sp>
              <p:nvSpPr>
                <p:cNvPr id="16616" name="AutoShape 232">
                  <a:extLst>
                    <a:ext uri="{FF2B5EF4-FFF2-40B4-BE49-F238E27FC236}">
                      <a16:creationId xmlns:a16="http://schemas.microsoft.com/office/drawing/2014/main" id="{6FE1BBB4-00A9-CD3D-2C2A-C8C90A1DFE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768" y="2786"/>
                  <a:ext cx="80" cy="69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600"/>
                </a:p>
              </p:txBody>
            </p:sp>
          </p:grpSp>
        </p:grpSp>
      </p:grpSp>
      <p:sp>
        <p:nvSpPr>
          <p:cNvPr id="16618" name="Freeform 234">
            <a:extLst>
              <a:ext uri="{FF2B5EF4-FFF2-40B4-BE49-F238E27FC236}">
                <a16:creationId xmlns:a16="http://schemas.microsoft.com/office/drawing/2014/main" id="{880710BA-D28E-89F9-7B7B-71126379FD5E}"/>
              </a:ext>
            </a:extLst>
          </p:cNvPr>
          <p:cNvSpPr>
            <a:spLocks/>
          </p:cNvSpPr>
          <p:nvPr/>
        </p:nvSpPr>
        <p:spPr bwMode="auto">
          <a:xfrm>
            <a:off x="4549775" y="2047875"/>
            <a:ext cx="527050" cy="1176338"/>
          </a:xfrm>
          <a:custGeom>
            <a:avLst/>
            <a:gdLst>
              <a:gd name="T0" fmla="*/ 26 w 314"/>
              <a:gd name="T1" fmla="*/ 714 h 714"/>
              <a:gd name="T2" fmla="*/ 80 w 314"/>
              <a:gd name="T3" fmla="*/ 684 h 714"/>
              <a:gd name="T4" fmla="*/ 14 w 314"/>
              <a:gd name="T5" fmla="*/ 498 h 714"/>
              <a:gd name="T6" fmla="*/ 38 w 314"/>
              <a:gd name="T7" fmla="*/ 378 h 714"/>
              <a:gd name="T8" fmla="*/ 110 w 314"/>
              <a:gd name="T9" fmla="*/ 336 h 714"/>
              <a:gd name="T10" fmla="*/ 122 w 314"/>
              <a:gd name="T11" fmla="*/ 210 h 714"/>
              <a:gd name="T12" fmla="*/ 170 w 314"/>
              <a:gd name="T13" fmla="*/ 168 h 714"/>
              <a:gd name="T14" fmla="*/ 254 w 314"/>
              <a:gd name="T15" fmla="*/ 60 h 714"/>
              <a:gd name="T16" fmla="*/ 314 w 314"/>
              <a:gd name="T17" fmla="*/ 0 h 7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4" h="714">
                <a:moveTo>
                  <a:pt x="26" y="714"/>
                </a:moveTo>
                <a:cubicBezTo>
                  <a:pt x="70" y="699"/>
                  <a:pt x="53" y="711"/>
                  <a:pt x="80" y="684"/>
                </a:cubicBezTo>
                <a:cubicBezTo>
                  <a:pt x="75" y="584"/>
                  <a:pt x="91" y="549"/>
                  <a:pt x="14" y="498"/>
                </a:cubicBezTo>
                <a:cubicBezTo>
                  <a:pt x="0" y="456"/>
                  <a:pt x="0" y="403"/>
                  <a:pt x="38" y="378"/>
                </a:cubicBezTo>
                <a:cubicBezTo>
                  <a:pt x="63" y="340"/>
                  <a:pt x="85" y="374"/>
                  <a:pt x="110" y="336"/>
                </a:cubicBezTo>
                <a:cubicBezTo>
                  <a:pt x="113" y="294"/>
                  <a:pt x="107" y="250"/>
                  <a:pt x="122" y="210"/>
                </a:cubicBezTo>
                <a:cubicBezTo>
                  <a:pt x="129" y="190"/>
                  <a:pt x="170" y="168"/>
                  <a:pt x="170" y="168"/>
                </a:cubicBezTo>
                <a:cubicBezTo>
                  <a:pt x="195" y="130"/>
                  <a:pt x="228" y="98"/>
                  <a:pt x="254" y="60"/>
                </a:cubicBezTo>
                <a:cubicBezTo>
                  <a:pt x="275" y="29"/>
                  <a:pt x="272" y="0"/>
                  <a:pt x="314" y="0"/>
                </a:cubicBezTo>
              </a:path>
            </a:pathLst>
          </a:custGeom>
          <a:noFill/>
          <a:ln w="2540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600"/>
          </a:p>
        </p:txBody>
      </p:sp>
      <p:sp>
        <p:nvSpPr>
          <p:cNvPr id="138" name="Title 1">
            <a:extLst>
              <a:ext uri="{FF2B5EF4-FFF2-40B4-BE49-F238E27FC236}">
                <a16:creationId xmlns:a16="http://schemas.microsoft.com/office/drawing/2014/main" id="{1604ED96-0051-70A1-4B3B-B5385A3EE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635" y="80168"/>
            <a:ext cx="5046830" cy="1143000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Playfair Display SC" panose="00000500000000000000" pitchFamily="2" charset="0"/>
              </a:rPr>
              <a:t>Conceptual Overview</a:t>
            </a:r>
          </a:p>
        </p:txBody>
      </p:sp>
      <p:sp>
        <p:nvSpPr>
          <p:cNvPr id="16504" name="AutoShape 120">
            <a:extLst>
              <a:ext uri="{FF2B5EF4-FFF2-40B4-BE49-F238E27FC236}">
                <a16:creationId xmlns:a16="http://schemas.microsoft.com/office/drawing/2014/main" id="{7B98C873-7AB0-B641-203A-06C5E8EEA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3888" y="3797300"/>
            <a:ext cx="495300" cy="687388"/>
          </a:xfrm>
          <a:prstGeom prst="upArrow">
            <a:avLst>
              <a:gd name="adj1" fmla="val 50000"/>
              <a:gd name="adj2" fmla="val 34696"/>
            </a:avLst>
          </a:prstGeom>
          <a:solidFill>
            <a:srgbClr val="FFFF99"/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600"/>
          </a:p>
        </p:txBody>
      </p:sp>
      <p:sp>
        <p:nvSpPr>
          <p:cNvPr id="2" name="Line 98">
            <a:extLst>
              <a:ext uri="{FF2B5EF4-FFF2-40B4-BE49-F238E27FC236}">
                <a16:creationId xmlns:a16="http://schemas.microsoft.com/office/drawing/2014/main" id="{F7A2DC20-E991-967B-F0F9-3D8D8E27713B}"/>
              </a:ext>
            </a:extLst>
          </p:cNvPr>
          <p:cNvSpPr>
            <a:spLocks noChangeShapeType="1"/>
          </p:cNvSpPr>
          <p:nvPr/>
        </p:nvSpPr>
        <p:spPr bwMode="auto">
          <a:xfrm>
            <a:off x="5148263" y="3294063"/>
            <a:ext cx="2185988" cy="2268537"/>
          </a:xfrm>
          <a:prstGeom prst="line">
            <a:avLst/>
          </a:prstGeom>
          <a:noFill/>
          <a:ln w="22225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600"/>
          </a:p>
        </p:txBody>
      </p:sp>
      <p:sp>
        <p:nvSpPr>
          <p:cNvPr id="3" name="Line 99">
            <a:extLst>
              <a:ext uri="{FF2B5EF4-FFF2-40B4-BE49-F238E27FC236}">
                <a16:creationId xmlns:a16="http://schemas.microsoft.com/office/drawing/2014/main" id="{CEB6A7B1-C4FA-7F35-092D-5691D3CCFA3B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7951" y="3252787"/>
            <a:ext cx="2924174" cy="1277976"/>
          </a:xfrm>
          <a:prstGeom prst="line">
            <a:avLst/>
          </a:prstGeom>
          <a:noFill/>
          <a:ln w="22225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16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500"/>
                                        <p:tgtEl>
                                          <p:spTgt spid="16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16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" dur="500"/>
                                        <p:tgtEl>
                                          <p:spTgt spid="16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6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164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2" dur="500"/>
                                        <p:tgtEl>
                                          <p:spTgt spid="164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5" dur="500"/>
                                        <p:tgtEl>
                                          <p:spTgt spid="164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8" dur="500"/>
                                        <p:tgtEl>
                                          <p:spTgt spid="164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1" dur="500"/>
                                        <p:tgtEl>
                                          <p:spTgt spid="165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16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16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6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6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16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06" grpId="0"/>
      <p:bldP spid="16507" grpId="0"/>
      <p:bldP spid="1650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8" y="0"/>
            <a:ext cx="1218577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Lato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7970" y="329184"/>
            <a:ext cx="6249482" cy="1783080"/>
          </a:xfrm>
        </p:spPr>
        <p:txBody>
          <a:bodyPr anchor="b">
            <a:normAutofit/>
          </a:bodyPr>
          <a:lstStyle/>
          <a:p>
            <a:r>
              <a:rPr lang="en-US" sz="5350" dirty="0"/>
              <a:t>Emergence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7531B4-9E01-E22F-F62A-A6FAEE1EFF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19" r="13299"/>
          <a:stretch/>
        </p:blipFill>
        <p:spPr>
          <a:xfrm>
            <a:off x="1588" y="5"/>
            <a:ext cx="4656132" cy="6857995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970" y="2374947"/>
            <a:ext cx="4242484" cy="18288"/>
          </a:xfrm>
          <a:custGeom>
            <a:avLst/>
            <a:gdLst>
              <a:gd name="connsiteX0" fmla="*/ 0 w 4242484"/>
              <a:gd name="connsiteY0" fmla="*/ 0 h 18288"/>
              <a:gd name="connsiteX1" fmla="*/ 368770 w 4242484"/>
              <a:gd name="connsiteY1" fmla="*/ 0 h 18288"/>
              <a:gd name="connsiteX2" fmla="*/ 779964 w 4242484"/>
              <a:gd name="connsiteY2" fmla="*/ 0 h 18288"/>
              <a:gd name="connsiteX3" fmla="*/ 979035 w 4242484"/>
              <a:gd name="connsiteY3" fmla="*/ 0 h 18288"/>
              <a:gd name="connsiteX4" fmla="*/ 1262955 w 4242484"/>
              <a:gd name="connsiteY4" fmla="*/ 0 h 18288"/>
              <a:gd name="connsiteX5" fmla="*/ 1462025 w 4242484"/>
              <a:gd name="connsiteY5" fmla="*/ 0 h 18288"/>
              <a:gd name="connsiteX6" fmla="*/ 1788370 w 4242484"/>
              <a:gd name="connsiteY6" fmla="*/ 0 h 18288"/>
              <a:gd name="connsiteX7" fmla="*/ 2072290 w 4242484"/>
              <a:gd name="connsiteY7" fmla="*/ 0 h 18288"/>
              <a:gd name="connsiteX8" fmla="*/ 2441060 w 4242484"/>
              <a:gd name="connsiteY8" fmla="*/ 0 h 18288"/>
              <a:gd name="connsiteX9" fmla="*/ 2852254 w 4242484"/>
              <a:gd name="connsiteY9" fmla="*/ 0 h 18288"/>
              <a:gd name="connsiteX10" fmla="*/ 3178599 w 4242484"/>
              <a:gd name="connsiteY10" fmla="*/ 0 h 18288"/>
              <a:gd name="connsiteX11" fmla="*/ 3589794 w 4242484"/>
              <a:gd name="connsiteY11" fmla="*/ 0 h 18288"/>
              <a:gd name="connsiteX12" fmla="*/ 3916139 w 4242484"/>
              <a:gd name="connsiteY12" fmla="*/ 0 h 18288"/>
              <a:gd name="connsiteX13" fmla="*/ 4242484 w 4242484"/>
              <a:gd name="connsiteY13" fmla="*/ 0 h 18288"/>
              <a:gd name="connsiteX14" fmla="*/ 4242484 w 4242484"/>
              <a:gd name="connsiteY14" fmla="*/ 18288 h 18288"/>
              <a:gd name="connsiteX15" fmla="*/ 3916139 w 4242484"/>
              <a:gd name="connsiteY15" fmla="*/ 18288 h 18288"/>
              <a:gd name="connsiteX16" fmla="*/ 3674644 w 4242484"/>
              <a:gd name="connsiteY16" fmla="*/ 18288 h 18288"/>
              <a:gd name="connsiteX17" fmla="*/ 3475573 w 4242484"/>
              <a:gd name="connsiteY17" fmla="*/ 18288 h 18288"/>
              <a:gd name="connsiteX18" fmla="*/ 3191653 w 4242484"/>
              <a:gd name="connsiteY18" fmla="*/ 18288 h 18288"/>
              <a:gd name="connsiteX19" fmla="*/ 2865308 w 4242484"/>
              <a:gd name="connsiteY19" fmla="*/ 18288 h 18288"/>
              <a:gd name="connsiteX20" fmla="*/ 2581388 w 4242484"/>
              <a:gd name="connsiteY20" fmla="*/ 18288 h 18288"/>
              <a:gd name="connsiteX21" fmla="*/ 2339893 w 4242484"/>
              <a:gd name="connsiteY21" fmla="*/ 18288 h 18288"/>
              <a:gd name="connsiteX22" fmla="*/ 1928698 w 4242484"/>
              <a:gd name="connsiteY22" fmla="*/ 18288 h 18288"/>
              <a:gd name="connsiteX23" fmla="*/ 1602353 w 4242484"/>
              <a:gd name="connsiteY23" fmla="*/ 18288 h 18288"/>
              <a:gd name="connsiteX24" fmla="*/ 1233584 w 4242484"/>
              <a:gd name="connsiteY24" fmla="*/ 18288 h 18288"/>
              <a:gd name="connsiteX25" fmla="*/ 1034513 w 4242484"/>
              <a:gd name="connsiteY25" fmla="*/ 18288 h 18288"/>
              <a:gd name="connsiteX26" fmla="*/ 793018 w 4242484"/>
              <a:gd name="connsiteY26" fmla="*/ 18288 h 18288"/>
              <a:gd name="connsiteX27" fmla="*/ 466673 w 4242484"/>
              <a:gd name="connsiteY27" fmla="*/ 18288 h 18288"/>
              <a:gd name="connsiteX28" fmla="*/ 0 w 4242484"/>
              <a:gd name="connsiteY28" fmla="*/ 18288 h 18288"/>
              <a:gd name="connsiteX29" fmla="*/ 0 w 4242484"/>
              <a:gd name="connsiteY29" fmla="*/ 0 h 18288"/>
              <a:gd name="connsiteX0" fmla="*/ 0 w 4242484"/>
              <a:gd name="connsiteY0" fmla="*/ 0 h 18288"/>
              <a:gd name="connsiteX1" fmla="*/ 241495 w 4242484"/>
              <a:gd name="connsiteY1" fmla="*/ 0 h 18288"/>
              <a:gd name="connsiteX2" fmla="*/ 440565 w 4242484"/>
              <a:gd name="connsiteY2" fmla="*/ 0 h 18288"/>
              <a:gd name="connsiteX3" fmla="*/ 682061 w 4242484"/>
              <a:gd name="connsiteY3" fmla="*/ 0 h 18288"/>
              <a:gd name="connsiteX4" fmla="*/ 1008406 w 4242484"/>
              <a:gd name="connsiteY4" fmla="*/ 0 h 18288"/>
              <a:gd name="connsiteX5" fmla="*/ 1377175 w 4242484"/>
              <a:gd name="connsiteY5" fmla="*/ 0 h 18288"/>
              <a:gd name="connsiteX6" fmla="*/ 1788370 w 4242484"/>
              <a:gd name="connsiteY6" fmla="*/ 0 h 18288"/>
              <a:gd name="connsiteX7" fmla="*/ 2199565 w 4242484"/>
              <a:gd name="connsiteY7" fmla="*/ 0 h 18288"/>
              <a:gd name="connsiteX8" fmla="*/ 2483485 w 4242484"/>
              <a:gd name="connsiteY8" fmla="*/ 0 h 18288"/>
              <a:gd name="connsiteX9" fmla="*/ 2852254 w 4242484"/>
              <a:gd name="connsiteY9" fmla="*/ 0 h 18288"/>
              <a:gd name="connsiteX10" fmla="*/ 3178599 w 4242484"/>
              <a:gd name="connsiteY10" fmla="*/ 0 h 18288"/>
              <a:gd name="connsiteX11" fmla="*/ 3462519 w 4242484"/>
              <a:gd name="connsiteY11" fmla="*/ 0 h 18288"/>
              <a:gd name="connsiteX12" fmla="*/ 3831289 w 4242484"/>
              <a:gd name="connsiteY12" fmla="*/ 0 h 18288"/>
              <a:gd name="connsiteX13" fmla="*/ 4242484 w 4242484"/>
              <a:gd name="connsiteY13" fmla="*/ 0 h 18288"/>
              <a:gd name="connsiteX14" fmla="*/ 4242484 w 4242484"/>
              <a:gd name="connsiteY14" fmla="*/ 18288 h 18288"/>
              <a:gd name="connsiteX15" fmla="*/ 4000989 w 4242484"/>
              <a:gd name="connsiteY15" fmla="*/ 18288 h 18288"/>
              <a:gd name="connsiteX16" fmla="*/ 3589794 w 4242484"/>
              <a:gd name="connsiteY16" fmla="*/ 18288 h 18288"/>
              <a:gd name="connsiteX17" fmla="*/ 3348299 w 4242484"/>
              <a:gd name="connsiteY17" fmla="*/ 18288 h 18288"/>
              <a:gd name="connsiteX18" fmla="*/ 2979529 w 4242484"/>
              <a:gd name="connsiteY18" fmla="*/ 18288 h 18288"/>
              <a:gd name="connsiteX19" fmla="*/ 2780458 w 4242484"/>
              <a:gd name="connsiteY19" fmla="*/ 18288 h 18288"/>
              <a:gd name="connsiteX20" fmla="*/ 2454114 w 4242484"/>
              <a:gd name="connsiteY20" fmla="*/ 18288 h 18288"/>
              <a:gd name="connsiteX21" fmla="*/ 2212618 w 4242484"/>
              <a:gd name="connsiteY21" fmla="*/ 18288 h 18288"/>
              <a:gd name="connsiteX22" fmla="*/ 1801424 w 4242484"/>
              <a:gd name="connsiteY22" fmla="*/ 18288 h 18288"/>
              <a:gd name="connsiteX23" fmla="*/ 1602353 w 4242484"/>
              <a:gd name="connsiteY23" fmla="*/ 18288 h 18288"/>
              <a:gd name="connsiteX24" fmla="*/ 1276008 w 4242484"/>
              <a:gd name="connsiteY24" fmla="*/ 18288 h 18288"/>
              <a:gd name="connsiteX25" fmla="*/ 1076938 w 4242484"/>
              <a:gd name="connsiteY25" fmla="*/ 18288 h 18288"/>
              <a:gd name="connsiteX26" fmla="*/ 835443 w 4242484"/>
              <a:gd name="connsiteY26" fmla="*/ 18288 h 18288"/>
              <a:gd name="connsiteX27" fmla="*/ 466673 w 4242484"/>
              <a:gd name="connsiteY27" fmla="*/ 18288 h 18288"/>
              <a:gd name="connsiteX28" fmla="*/ 0 w 4242484"/>
              <a:gd name="connsiteY28" fmla="*/ 18288 h 18288"/>
              <a:gd name="connsiteX29" fmla="*/ 0 w 4242484"/>
              <a:gd name="connsiteY29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242484" h="18288" fill="none" extrusionOk="0">
                <a:moveTo>
                  <a:pt x="0" y="0"/>
                </a:moveTo>
                <a:cubicBezTo>
                  <a:pt x="154106" y="16197"/>
                  <a:pt x="216190" y="-1365"/>
                  <a:pt x="368770" y="0"/>
                </a:cubicBezTo>
                <a:cubicBezTo>
                  <a:pt x="508873" y="-7262"/>
                  <a:pt x="626538" y="9188"/>
                  <a:pt x="779964" y="0"/>
                </a:cubicBezTo>
                <a:cubicBezTo>
                  <a:pt x="924543" y="4887"/>
                  <a:pt x="935148" y="9428"/>
                  <a:pt x="979035" y="0"/>
                </a:cubicBezTo>
                <a:cubicBezTo>
                  <a:pt x="1024375" y="-11694"/>
                  <a:pt x="1185128" y="-17217"/>
                  <a:pt x="1262955" y="0"/>
                </a:cubicBezTo>
                <a:cubicBezTo>
                  <a:pt x="1358981" y="7126"/>
                  <a:pt x="1410474" y="-5937"/>
                  <a:pt x="1462025" y="0"/>
                </a:cubicBezTo>
                <a:cubicBezTo>
                  <a:pt x="1524689" y="1719"/>
                  <a:pt x="1704902" y="-6470"/>
                  <a:pt x="1788370" y="0"/>
                </a:cubicBezTo>
                <a:cubicBezTo>
                  <a:pt x="1874110" y="-2533"/>
                  <a:pt x="1970047" y="-446"/>
                  <a:pt x="2072290" y="0"/>
                </a:cubicBezTo>
                <a:cubicBezTo>
                  <a:pt x="2193433" y="13274"/>
                  <a:pt x="2287633" y="100"/>
                  <a:pt x="2441060" y="0"/>
                </a:cubicBezTo>
                <a:cubicBezTo>
                  <a:pt x="2575134" y="22073"/>
                  <a:pt x="2768781" y="15024"/>
                  <a:pt x="2852254" y="0"/>
                </a:cubicBezTo>
                <a:cubicBezTo>
                  <a:pt x="2941185" y="-11793"/>
                  <a:pt x="3044466" y="9850"/>
                  <a:pt x="3178599" y="0"/>
                </a:cubicBezTo>
                <a:cubicBezTo>
                  <a:pt x="3297651" y="18667"/>
                  <a:pt x="3487001" y="17540"/>
                  <a:pt x="3589794" y="0"/>
                </a:cubicBezTo>
                <a:cubicBezTo>
                  <a:pt x="3697657" y="-14260"/>
                  <a:pt x="3824280" y="4995"/>
                  <a:pt x="3916139" y="0"/>
                </a:cubicBezTo>
                <a:cubicBezTo>
                  <a:pt x="4013580" y="840"/>
                  <a:pt x="4147264" y="-5056"/>
                  <a:pt x="4242484" y="0"/>
                </a:cubicBezTo>
                <a:cubicBezTo>
                  <a:pt x="4242978" y="4337"/>
                  <a:pt x="4243078" y="13311"/>
                  <a:pt x="4242484" y="18288"/>
                </a:cubicBezTo>
                <a:cubicBezTo>
                  <a:pt x="4167658" y="29408"/>
                  <a:pt x="4012340" y="33134"/>
                  <a:pt x="3916139" y="18288"/>
                </a:cubicBezTo>
                <a:cubicBezTo>
                  <a:pt x="3823382" y="4800"/>
                  <a:pt x="3790053" y="28722"/>
                  <a:pt x="3674644" y="18288"/>
                </a:cubicBezTo>
                <a:cubicBezTo>
                  <a:pt x="3566237" y="8278"/>
                  <a:pt x="3571393" y="18531"/>
                  <a:pt x="3475573" y="18288"/>
                </a:cubicBezTo>
                <a:cubicBezTo>
                  <a:pt x="3371955" y="22034"/>
                  <a:pt x="3305558" y="27991"/>
                  <a:pt x="3191653" y="18288"/>
                </a:cubicBezTo>
                <a:cubicBezTo>
                  <a:pt x="3082518" y="20267"/>
                  <a:pt x="2952216" y="41231"/>
                  <a:pt x="2865308" y="18288"/>
                </a:cubicBezTo>
                <a:cubicBezTo>
                  <a:pt x="2782685" y="-199"/>
                  <a:pt x="2701736" y="10285"/>
                  <a:pt x="2581388" y="18288"/>
                </a:cubicBezTo>
                <a:cubicBezTo>
                  <a:pt x="2447662" y="19155"/>
                  <a:pt x="2451406" y="25513"/>
                  <a:pt x="2339893" y="18288"/>
                </a:cubicBezTo>
                <a:cubicBezTo>
                  <a:pt x="2215925" y="-11463"/>
                  <a:pt x="2069397" y="35640"/>
                  <a:pt x="1928698" y="18288"/>
                </a:cubicBezTo>
                <a:cubicBezTo>
                  <a:pt x="1756060" y="4441"/>
                  <a:pt x="1761794" y="11837"/>
                  <a:pt x="1602353" y="18288"/>
                </a:cubicBezTo>
                <a:cubicBezTo>
                  <a:pt x="1451405" y="35920"/>
                  <a:pt x="1382595" y="8179"/>
                  <a:pt x="1233584" y="18288"/>
                </a:cubicBezTo>
                <a:cubicBezTo>
                  <a:pt x="1083938" y="33035"/>
                  <a:pt x="1103753" y="23435"/>
                  <a:pt x="1034513" y="18288"/>
                </a:cubicBezTo>
                <a:cubicBezTo>
                  <a:pt x="973258" y="171"/>
                  <a:pt x="860404" y="18542"/>
                  <a:pt x="793018" y="18288"/>
                </a:cubicBezTo>
                <a:cubicBezTo>
                  <a:pt x="718722" y="26367"/>
                  <a:pt x="548592" y="6101"/>
                  <a:pt x="466673" y="18288"/>
                </a:cubicBezTo>
                <a:cubicBezTo>
                  <a:pt x="375970" y="52883"/>
                  <a:pt x="104938" y="31826"/>
                  <a:pt x="0" y="18288"/>
                </a:cubicBezTo>
                <a:cubicBezTo>
                  <a:pt x="-191" y="10017"/>
                  <a:pt x="808" y="8842"/>
                  <a:pt x="0" y="0"/>
                </a:cubicBezTo>
                <a:close/>
              </a:path>
              <a:path w="4242484" h="18288" stroke="0" extrusionOk="0">
                <a:moveTo>
                  <a:pt x="0" y="0"/>
                </a:moveTo>
                <a:cubicBezTo>
                  <a:pt x="56025" y="3864"/>
                  <a:pt x="148298" y="3544"/>
                  <a:pt x="241495" y="0"/>
                </a:cubicBezTo>
                <a:cubicBezTo>
                  <a:pt x="333262" y="-10818"/>
                  <a:pt x="350079" y="-5078"/>
                  <a:pt x="440565" y="0"/>
                </a:cubicBezTo>
                <a:cubicBezTo>
                  <a:pt x="535290" y="10974"/>
                  <a:pt x="610503" y="2143"/>
                  <a:pt x="682061" y="0"/>
                </a:cubicBezTo>
                <a:cubicBezTo>
                  <a:pt x="758213" y="8208"/>
                  <a:pt x="905331" y="-15462"/>
                  <a:pt x="1008406" y="0"/>
                </a:cubicBezTo>
                <a:cubicBezTo>
                  <a:pt x="1109774" y="-1462"/>
                  <a:pt x="1235290" y="-38569"/>
                  <a:pt x="1377175" y="0"/>
                </a:cubicBezTo>
                <a:cubicBezTo>
                  <a:pt x="1522958" y="13831"/>
                  <a:pt x="1575499" y="-4401"/>
                  <a:pt x="1788370" y="0"/>
                </a:cubicBezTo>
                <a:cubicBezTo>
                  <a:pt x="1990635" y="-1147"/>
                  <a:pt x="1995758" y="8501"/>
                  <a:pt x="2199565" y="0"/>
                </a:cubicBezTo>
                <a:cubicBezTo>
                  <a:pt x="2395832" y="-17342"/>
                  <a:pt x="2352654" y="13761"/>
                  <a:pt x="2483485" y="0"/>
                </a:cubicBezTo>
                <a:cubicBezTo>
                  <a:pt x="2618877" y="11844"/>
                  <a:pt x="2745516" y="5637"/>
                  <a:pt x="2852254" y="0"/>
                </a:cubicBezTo>
                <a:cubicBezTo>
                  <a:pt x="2977206" y="-5588"/>
                  <a:pt x="3105308" y="13636"/>
                  <a:pt x="3178599" y="0"/>
                </a:cubicBezTo>
                <a:cubicBezTo>
                  <a:pt x="3268381" y="-23937"/>
                  <a:pt x="3371553" y="15516"/>
                  <a:pt x="3462519" y="0"/>
                </a:cubicBezTo>
                <a:cubicBezTo>
                  <a:pt x="3526003" y="-9056"/>
                  <a:pt x="3686725" y="5828"/>
                  <a:pt x="3831289" y="0"/>
                </a:cubicBezTo>
                <a:cubicBezTo>
                  <a:pt x="3985747" y="11429"/>
                  <a:pt x="4143761" y="14140"/>
                  <a:pt x="4242484" y="0"/>
                </a:cubicBezTo>
                <a:cubicBezTo>
                  <a:pt x="4241546" y="5735"/>
                  <a:pt x="4241576" y="11301"/>
                  <a:pt x="4242484" y="18288"/>
                </a:cubicBezTo>
                <a:cubicBezTo>
                  <a:pt x="4188914" y="26867"/>
                  <a:pt x="4052676" y="22431"/>
                  <a:pt x="4000989" y="18288"/>
                </a:cubicBezTo>
                <a:cubicBezTo>
                  <a:pt x="3933730" y="24758"/>
                  <a:pt x="3686707" y="-5667"/>
                  <a:pt x="3589794" y="18288"/>
                </a:cubicBezTo>
                <a:cubicBezTo>
                  <a:pt x="3475804" y="22176"/>
                  <a:pt x="3458100" y="17666"/>
                  <a:pt x="3348299" y="18288"/>
                </a:cubicBezTo>
                <a:cubicBezTo>
                  <a:pt x="3246223" y="3319"/>
                  <a:pt x="3108791" y="5126"/>
                  <a:pt x="2979529" y="18288"/>
                </a:cubicBezTo>
                <a:cubicBezTo>
                  <a:pt x="2807369" y="14717"/>
                  <a:pt x="2852683" y="24887"/>
                  <a:pt x="2780458" y="18288"/>
                </a:cubicBezTo>
                <a:cubicBezTo>
                  <a:pt x="2701962" y="23905"/>
                  <a:pt x="2590547" y="31387"/>
                  <a:pt x="2454114" y="18288"/>
                </a:cubicBezTo>
                <a:cubicBezTo>
                  <a:pt x="2317025" y="8768"/>
                  <a:pt x="2320634" y="6586"/>
                  <a:pt x="2212618" y="18288"/>
                </a:cubicBezTo>
                <a:cubicBezTo>
                  <a:pt x="2106572" y="30648"/>
                  <a:pt x="1874862" y="3650"/>
                  <a:pt x="1801424" y="18288"/>
                </a:cubicBezTo>
                <a:cubicBezTo>
                  <a:pt x="1716026" y="30710"/>
                  <a:pt x="1671734" y="26735"/>
                  <a:pt x="1602353" y="18288"/>
                </a:cubicBezTo>
                <a:cubicBezTo>
                  <a:pt x="1528801" y="10840"/>
                  <a:pt x="1367059" y="13593"/>
                  <a:pt x="1276008" y="18288"/>
                </a:cubicBezTo>
                <a:cubicBezTo>
                  <a:pt x="1187088" y="10422"/>
                  <a:pt x="1144156" y="13822"/>
                  <a:pt x="1076938" y="18288"/>
                </a:cubicBezTo>
                <a:cubicBezTo>
                  <a:pt x="1015023" y="31926"/>
                  <a:pt x="920530" y="17277"/>
                  <a:pt x="835443" y="18288"/>
                </a:cubicBezTo>
                <a:cubicBezTo>
                  <a:pt x="757676" y="15922"/>
                  <a:pt x="582068" y="1304"/>
                  <a:pt x="466673" y="18288"/>
                </a:cubicBezTo>
                <a:cubicBezTo>
                  <a:pt x="353743" y="22474"/>
                  <a:pt x="196589" y="28541"/>
                  <a:pt x="0" y="18288"/>
                </a:cubicBezTo>
                <a:cubicBezTo>
                  <a:pt x="-271" y="10485"/>
                  <a:pt x="-676" y="5116"/>
                  <a:pt x="0" y="0"/>
                </a:cubicBezTo>
                <a:close/>
              </a:path>
              <a:path w="4242484" h="18288" fill="none" stroke="0" extrusionOk="0">
                <a:moveTo>
                  <a:pt x="0" y="0"/>
                </a:moveTo>
                <a:cubicBezTo>
                  <a:pt x="157114" y="15390"/>
                  <a:pt x="216324" y="-13419"/>
                  <a:pt x="368770" y="0"/>
                </a:cubicBezTo>
                <a:cubicBezTo>
                  <a:pt x="508084" y="7282"/>
                  <a:pt x="616237" y="6792"/>
                  <a:pt x="779964" y="0"/>
                </a:cubicBezTo>
                <a:cubicBezTo>
                  <a:pt x="923679" y="4312"/>
                  <a:pt x="935009" y="8411"/>
                  <a:pt x="979035" y="0"/>
                </a:cubicBezTo>
                <a:cubicBezTo>
                  <a:pt x="1025534" y="-4539"/>
                  <a:pt x="1179713" y="-5513"/>
                  <a:pt x="1262955" y="0"/>
                </a:cubicBezTo>
                <a:cubicBezTo>
                  <a:pt x="1352817" y="8922"/>
                  <a:pt x="1410514" y="-17680"/>
                  <a:pt x="1462025" y="0"/>
                </a:cubicBezTo>
                <a:cubicBezTo>
                  <a:pt x="1507668" y="-7461"/>
                  <a:pt x="1704045" y="-210"/>
                  <a:pt x="1788370" y="0"/>
                </a:cubicBezTo>
                <a:cubicBezTo>
                  <a:pt x="1889329" y="10304"/>
                  <a:pt x="1951509" y="-6797"/>
                  <a:pt x="2072290" y="0"/>
                </a:cubicBezTo>
                <a:cubicBezTo>
                  <a:pt x="2187184" y="1848"/>
                  <a:pt x="2303214" y="-7864"/>
                  <a:pt x="2441060" y="0"/>
                </a:cubicBezTo>
                <a:cubicBezTo>
                  <a:pt x="2584604" y="-3649"/>
                  <a:pt x="2753181" y="12436"/>
                  <a:pt x="2852254" y="0"/>
                </a:cubicBezTo>
                <a:cubicBezTo>
                  <a:pt x="2940893" y="-23811"/>
                  <a:pt x="3075365" y="-22010"/>
                  <a:pt x="3178599" y="0"/>
                </a:cubicBezTo>
                <a:cubicBezTo>
                  <a:pt x="3310573" y="18020"/>
                  <a:pt x="3471198" y="15350"/>
                  <a:pt x="3589794" y="0"/>
                </a:cubicBezTo>
                <a:cubicBezTo>
                  <a:pt x="3721383" y="-19057"/>
                  <a:pt x="3801495" y="22131"/>
                  <a:pt x="3916139" y="0"/>
                </a:cubicBezTo>
                <a:cubicBezTo>
                  <a:pt x="4001348" y="3071"/>
                  <a:pt x="4135530" y="2557"/>
                  <a:pt x="4242484" y="0"/>
                </a:cubicBezTo>
                <a:cubicBezTo>
                  <a:pt x="4242881" y="4030"/>
                  <a:pt x="4242903" y="12674"/>
                  <a:pt x="4242484" y="18288"/>
                </a:cubicBezTo>
                <a:cubicBezTo>
                  <a:pt x="4171814" y="19499"/>
                  <a:pt x="4015183" y="11761"/>
                  <a:pt x="3916139" y="18288"/>
                </a:cubicBezTo>
                <a:cubicBezTo>
                  <a:pt x="3819427" y="10098"/>
                  <a:pt x="3777348" y="31336"/>
                  <a:pt x="3674644" y="18288"/>
                </a:cubicBezTo>
                <a:cubicBezTo>
                  <a:pt x="3564279" y="8999"/>
                  <a:pt x="3571672" y="16056"/>
                  <a:pt x="3475573" y="18288"/>
                </a:cubicBezTo>
                <a:cubicBezTo>
                  <a:pt x="3372254" y="24410"/>
                  <a:pt x="3303637" y="-3083"/>
                  <a:pt x="3191653" y="18288"/>
                </a:cubicBezTo>
                <a:cubicBezTo>
                  <a:pt x="3080341" y="11319"/>
                  <a:pt x="2936106" y="21494"/>
                  <a:pt x="2865308" y="18288"/>
                </a:cubicBezTo>
                <a:cubicBezTo>
                  <a:pt x="2782762" y="-7070"/>
                  <a:pt x="2706190" y="9752"/>
                  <a:pt x="2581388" y="18288"/>
                </a:cubicBezTo>
                <a:cubicBezTo>
                  <a:pt x="2449238" y="17677"/>
                  <a:pt x="2452071" y="25221"/>
                  <a:pt x="2339893" y="18288"/>
                </a:cubicBezTo>
                <a:cubicBezTo>
                  <a:pt x="2246270" y="-11314"/>
                  <a:pt x="2104122" y="44188"/>
                  <a:pt x="1928698" y="18288"/>
                </a:cubicBezTo>
                <a:cubicBezTo>
                  <a:pt x="1757869" y="2136"/>
                  <a:pt x="1761117" y="12791"/>
                  <a:pt x="1602353" y="18288"/>
                </a:cubicBezTo>
                <a:cubicBezTo>
                  <a:pt x="1434030" y="29531"/>
                  <a:pt x="1386234" y="10043"/>
                  <a:pt x="1233584" y="18288"/>
                </a:cubicBezTo>
                <a:cubicBezTo>
                  <a:pt x="1078515" y="28595"/>
                  <a:pt x="1107670" y="23425"/>
                  <a:pt x="1034513" y="18288"/>
                </a:cubicBezTo>
                <a:cubicBezTo>
                  <a:pt x="964120" y="15552"/>
                  <a:pt x="874124" y="14815"/>
                  <a:pt x="793018" y="18288"/>
                </a:cubicBezTo>
                <a:cubicBezTo>
                  <a:pt x="732148" y="29887"/>
                  <a:pt x="561644" y="14929"/>
                  <a:pt x="466673" y="18288"/>
                </a:cubicBezTo>
                <a:cubicBezTo>
                  <a:pt x="372525" y="43749"/>
                  <a:pt x="105672" y="35845"/>
                  <a:pt x="0" y="18288"/>
                </a:cubicBezTo>
                <a:cubicBezTo>
                  <a:pt x="-196" y="10352"/>
                  <a:pt x="872" y="8492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8484968"/>
                      <a:gd name="connsiteY0" fmla="*/ 0 h 36576"/>
                      <a:gd name="connsiteX1" fmla="*/ 737540 w 8484968"/>
                      <a:gd name="connsiteY1" fmla="*/ 0 h 36576"/>
                      <a:gd name="connsiteX2" fmla="*/ 1559929 w 8484968"/>
                      <a:gd name="connsiteY2" fmla="*/ 0 h 36576"/>
                      <a:gd name="connsiteX3" fmla="*/ 1958070 w 8484968"/>
                      <a:gd name="connsiteY3" fmla="*/ 0 h 36576"/>
                      <a:gd name="connsiteX4" fmla="*/ 2525910 w 8484968"/>
                      <a:gd name="connsiteY4" fmla="*/ 0 h 36576"/>
                      <a:gd name="connsiteX5" fmla="*/ 2924051 w 8484968"/>
                      <a:gd name="connsiteY5" fmla="*/ 0 h 36576"/>
                      <a:gd name="connsiteX6" fmla="*/ 3576740 w 8484968"/>
                      <a:gd name="connsiteY6" fmla="*/ 0 h 36576"/>
                      <a:gd name="connsiteX7" fmla="*/ 4144581 w 8484968"/>
                      <a:gd name="connsiteY7" fmla="*/ 0 h 36576"/>
                      <a:gd name="connsiteX8" fmla="*/ 4882120 w 8484968"/>
                      <a:gd name="connsiteY8" fmla="*/ 0 h 36576"/>
                      <a:gd name="connsiteX9" fmla="*/ 5704509 w 8484968"/>
                      <a:gd name="connsiteY9" fmla="*/ 0 h 36576"/>
                      <a:gd name="connsiteX10" fmla="*/ 6357199 w 8484968"/>
                      <a:gd name="connsiteY10" fmla="*/ 0 h 36576"/>
                      <a:gd name="connsiteX11" fmla="*/ 7179588 w 8484968"/>
                      <a:gd name="connsiteY11" fmla="*/ 0 h 36576"/>
                      <a:gd name="connsiteX12" fmla="*/ 7832278 w 8484968"/>
                      <a:gd name="connsiteY12" fmla="*/ 0 h 36576"/>
                      <a:gd name="connsiteX13" fmla="*/ 8484968 w 8484968"/>
                      <a:gd name="connsiteY13" fmla="*/ 0 h 36576"/>
                      <a:gd name="connsiteX14" fmla="*/ 8484968 w 8484968"/>
                      <a:gd name="connsiteY14" fmla="*/ 36576 h 36576"/>
                      <a:gd name="connsiteX15" fmla="*/ 7832278 w 8484968"/>
                      <a:gd name="connsiteY15" fmla="*/ 36576 h 36576"/>
                      <a:gd name="connsiteX16" fmla="*/ 7349288 w 8484968"/>
                      <a:gd name="connsiteY16" fmla="*/ 36576 h 36576"/>
                      <a:gd name="connsiteX17" fmla="*/ 6951147 w 8484968"/>
                      <a:gd name="connsiteY17" fmla="*/ 36576 h 36576"/>
                      <a:gd name="connsiteX18" fmla="*/ 6383307 w 8484968"/>
                      <a:gd name="connsiteY18" fmla="*/ 36576 h 36576"/>
                      <a:gd name="connsiteX19" fmla="*/ 5730617 w 8484968"/>
                      <a:gd name="connsiteY19" fmla="*/ 36576 h 36576"/>
                      <a:gd name="connsiteX20" fmla="*/ 5162777 w 8484968"/>
                      <a:gd name="connsiteY20" fmla="*/ 36576 h 36576"/>
                      <a:gd name="connsiteX21" fmla="*/ 4679786 w 8484968"/>
                      <a:gd name="connsiteY21" fmla="*/ 36576 h 36576"/>
                      <a:gd name="connsiteX22" fmla="*/ 3857397 w 8484968"/>
                      <a:gd name="connsiteY22" fmla="*/ 36576 h 36576"/>
                      <a:gd name="connsiteX23" fmla="*/ 3204707 w 8484968"/>
                      <a:gd name="connsiteY23" fmla="*/ 36576 h 36576"/>
                      <a:gd name="connsiteX24" fmla="*/ 2467168 w 8484968"/>
                      <a:gd name="connsiteY24" fmla="*/ 36576 h 36576"/>
                      <a:gd name="connsiteX25" fmla="*/ 2069027 w 8484968"/>
                      <a:gd name="connsiteY25" fmla="*/ 36576 h 36576"/>
                      <a:gd name="connsiteX26" fmla="*/ 1586036 w 8484968"/>
                      <a:gd name="connsiteY26" fmla="*/ 36576 h 36576"/>
                      <a:gd name="connsiteX27" fmla="*/ 933346 w 8484968"/>
                      <a:gd name="connsiteY27" fmla="*/ 36576 h 36576"/>
                      <a:gd name="connsiteX28" fmla="*/ 0 w 8484968"/>
                      <a:gd name="connsiteY28" fmla="*/ 36576 h 36576"/>
                      <a:gd name="connsiteX29" fmla="*/ 0 w 8484968"/>
                      <a:gd name="connsiteY29" fmla="*/ 0 h 36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8484968" h="36576" fill="none" extrusionOk="0">
                        <a:moveTo>
                          <a:pt x="0" y="0"/>
                        </a:moveTo>
                        <a:cubicBezTo>
                          <a:pt x="323800" y="26378"/>
                          <a:pt x="442079" y="-15947"/>
                          <a:pt x="737540" y="0"/>
                        </a:cubicBezTo>
                        <a:cubicBezTo>
                          <a:pt x="1033001" y="15947"/>
                          <a:pt x="1274530" y="-9680"/>
                          <a:pt x="1559929" y="0"/>
                        </a:cubicBezTo>
                        <a:cubicBezTo>
                          <a:pt x="1845328" y="9680"/>
                          <a:pt x="1872942" y="15321"/>
                          <a:pt x="1958070" y="0"/>
                        </a:cubicBezTo>
                        <a:cubicBezTo>
                          <a:pt x="2043198" y="-15321"/>
                          <a:pt x="2349512" y="-16194"/>
                          <a:pt x="2525910" y="0"/>
                        </a:cubicBezTo>
                        <a:cubicBezTo>
                          <a:pt x="2702308" y="16194"/>
                          <a:pt x="2822318" y="-14304"/>
                          <a:pt x="2924051" y="0"/>
                        </a:cubicBezTo>
                        <a:cubicBezTo>
                          <a:pt x="3025784" y="14304"/>
                          <a:pt x="3413866" y="-10774"/>
                          <a:pt x="3576740" y="0"/>
                        </a:cubicBezTo>
                        <a:cubicBezTo>
                          <a:pt x="3739614" y="10774"/>
                          <a:pt x="3910298" y="-11388"/>
                          <a:pt x="4144581" y="0"/>
                        </a:cubicBezTo>
                        <a:cubicBezTo>
                          <a:pt x="4378864" y="11388"/>
                          <a:pt x="4602758" y="-5236"/>
                          <a:pt x="4882120" y="0"/>
                        </a:cubicBezTo>
                        <a:cubicBezTo>
                          <a:pt x="5161482" y="5236"/>
                          <a:pt x="5526281" y="40493"/>
                          <a:pt x="5704509" y="0"/>
                        </a:cubicBezTo>
                        <a:cubicBezTo>
                          <a:pt x="5882737" y="-40493"/>
                          <a:pt x="6102160" y="-30582"/>
                          <a:pt x="6357199" y="0"/>
                        </a:cubicBezTo>
                        <a:cubicBezTo>
                          <a:pt x="6612238" y="30582"/>
                          <a:pt x="6965329" y="36985"/>
                          <a:pt x="7179588" y="0"/>
                        </a:cubicBezTo>
                        <a:cubicBezTo>
                          <a:pt x="7393847" y="-36985"/>
                          <a:pt x="7629668" y="2809"/>
                          <a:pt x="7832278" y="0"/>
                        </a:cubicBezTo>
                        <a:cubicBezTo>
                          <a:pt x="8034888" y="-2809"/>
                          <a:pt x="8267946" y="-3012"/>
                          <a:pt x="8484968" y="0"/>
                        </a:cubicBezTo>
                        <a:cubicBezTo>
                          <a:pt x="8485546" y="9299"/>
                          <a:pt x="8485568" y="26774"/>
                          <a:pt x="8484968" y="36576"/>
                        </a:cubicBezTo>
                        <a:cubicBezTo>
                          <a:pt x="8348219" y="49599"/>
                          <a:pt x="8025157" y="47470"/>
                          <a:pt x="7832278" y="36576"/>
                        </a:cubicBezTo>
                        <a:cubicBezTo>
                          <a:pt x="7639399" y="25683"/>
                          <a:pt x="7567926" y="59309"/>
                          <a:pt x="7349288" y="36576"/>
                        </a:cubicBezTo>
                        <a:cubicBezTo>
                          <a:pt x="7130650" y="13844"/>
                          <a:pt x="7143890" y="33904"/>
                          <a:pt x="6951147" y="36576"/>
                        </a:cubicBezTo>
                        <a:cubicBezTo>
                          <a:pt x="6758404" y="39248"/>
                          <a:pt x="6595951" y="27946"/>
                          <a:pt x="6383307" y="36576"/>
                        </a:cubicBezTo>
                        <a:cubicBezTo>
                          <a:pt x="6170663" y="45206"/>
                          <a:pt x="5883894" y="66722"/>
                          <a:pt x="5730617" y="36576"/>
                        </a:cubicBezTo>
                        <a:cubicBezTo>
                          <a:pt x="5577340" y="6431"/>
                          <a:pt x="5428256" y="37213"/>
                          <a:pt x="5162777" y="36576"/>
                        </a:cubicBezTo>
                        <a:cubicBezTo>
                          <a:pt x="4897298" y="35939"/>
                          <a:pt x="4903879" y="52862"/>
                          <a:pt x="4679786" y="36576"/>
                        </a:cubicBezTo>
                        <a:cubicBezTo>
                          <a:pt x="4455693" y="20290"/>
                          <a:pt x="4199315" y="67867"/>
                          <a:pt x="3857397" y="36576"/>
                        </a:cubicBezTo>
                        <a:cubicBezTo>
                          <a:pt x="3515479" y="5285"/>
                          <a:pt x="3524018" y="25235"/>
                          <a:pt x="3204707" y="36576"/>
                        </a:cubicBezTo>
                        <a:cubicBezTo>
                          <a:pt x="2885396" y="47918"/>
                          <a:pt x="2770780" y="10058"/>
                          <a:pt x="2467168" y="36576"/>
                        </a:cubicBezTo>
                        <a:cubicBezTo>
                          <a:pt x="2163556" y="63094"/>
                          <a:pt x="2206027" y="50317"/>
                          <a:pt x="2069027" y="36576"/>
                        </a:cubicBezTo>
                        <a:cubicBezTo>
                          <a:pt x="1932027" y="22835"/>
                          <a:pt x="1728023" y="18839"/>
                          <a:pt x="1586036" y="36576"/>
                        </a:cubicBezTo>
                        <a:cubicBezTo>
                          <a:pt x="1444049" y="54313"/>
                          <a:pt x="1096771" y="8342"/>
                          <a:pt x="933346" y="36576"/>
                        </a:cubicBezTo>
                        <a:cubicBezTo>
                          <a:pt x="769921" y="64811"/>
                          <a:pt x="199791" y="62512"/>
                          <a:pt x="0" y="36576"/>
                        </a:cubicBezTo>
                        <a:cubicBezTo>
                          <a:pt x="-516" y="20544"/>
                          <a:pt x="1802" y="17140"/>
                          <a:pt x="0" y="0"/>
                        </a:cubicBezTo>
                        <a:close/>
                      </a:path>
                      <a:path w="8484968" h="36576" stroke="0" extrusionOk="0">
                        <a:moveTo>
                          <a:pt x="0" y="0"/>
                        </a:moveTo>
                        <a:cubicBezTo>
                          <a:pt x="102825" y="-8583"/>
                          <a:pt x="299727" y="23067"/>
                          <a:pt x="482990" y="0"/>
                        </a:cubicBezTo>
                        <a:cubicBezTo>
                          <a:pt x="666253" y="-23067"/>
                          <a:pt x="700691" y="-14438"/>
                          <a:pt x="881131" y="0"/>
                        </a:cubicBezTo>
                        <a:cubicBezTo>
                          <a:pt x="1061571" y="14438"/>
                          <a:pt x="1203724" y="-1843"/>
                          <a:pt x="1364122" y="0"/>
                        </a:cubicBezTo>
                        <a:cubicBezTo>
                          <a:pt x="1524520" y="1843"/>
                          <a:pt x="1802327" y="15533"/>
                          <a:pt x="2016812" y="0"/>
                        </a:cubicBezTo>
                        <a:cubicBezTo>
                          <a:pt x="2231297" y="-15533"/>
                          <a:pt x="2477424" y="-18800"/>
                          <a:pt x="2754351" y="0"/>
                        </a:cubicBezTo>
                        <a:cubicBezTo>
                          <a:pt x="3031278" y="18800"/>
                          <a:pt x="3173548" y="1095"/>
                          <a:pt x="3576740" y="0"/>
                        </a:cubicBezTo>
                        <a:cubicBezTo>
                          <a:pt x="3979932" y="-1095"/>
                          <a:pt x="3991562" y="16307"/>
                          <a:pt x="4399130" y="0"/>
                        </a:cubicBezTo>
                        <a:cubicBezTo>
                          <a:pt x="4806698" y="-16307"/>
                          <a:pt x="4686556" y="14411"/>
                          <a:pt x="4966970" y="0"/>
                        </a:cubicBezTo>
                        <a:cubicBezTo>
                          <a:pt x="5247384" y="-14411"/>
                          <a:pt x="5468804" y="-18868"/>
                          <a:pt x="5704509" y="0"/>
                        </a:cubicBezTo>
                        <a:cubicBezTo>
                          <a:pt x="5940214" y="18868"/>
                          <a:pt x="6204798" y="24203"/>
                          <a:pt x="6357199" y="0"/>
                        </a:cubicBezTo>
                        <a:cubicBezTo>
                          <a:pt x="6509600" y="-24203"/>
                          <a:pt x="6747693" y="23604"/>
                          <a:pt x="6925039" y="0"/>
                        </a:cubicBezTo>
                        <a:cubicBezTo>
                          <a:pt x="7102385" y="-23604"/>
                          <a:pt x="7369276" y="-29304"/>
                          <a:pt x="7662579" y="0"/>
                        </a:cubicBezTo>
                        <a:cubicBezTo>
                          <a:pt x="7955882" y="29304"/>
                          <a:pt x="8307630" y="30103"/>
                          <a:pt x="8484968" y="0"/>
                        </a:cubicBezTo>
                        <a:cubicBezTo>
                          <a:pt x="8484744" y="11559"/>
                          <a:pt x="8484360" y="21146"/>
                          <a:pt x="8484968" y="36576"/>
                        </a:cubicBezTo>
                        <a:cubicBezTo>
                          <a:pt x="8365032" y="57071"/>
                          <a:pt x="8124366" y="24784"/>
                          <a:pt x="8001978" y="36576"/>
                        </a:cubicBezTo>
                        <a:cubicBezTo>
                          <a:pt x="7879590" y="48369"/>
                          <a:pt x="7403246" y="24867"/>
                          <a:pt x="7179588" y="36576"/>
                        </a:cubicBezTo>
                        <a:cubicBezTo>
                          <a:pt x="6955930" y="48286"/>
                          <a:pt x="6917986" y="36088"/>
                          <a:pt x="6696598" y="36576"/>
                        </a:cubicBezTo>
                        <a:cubicBezTo>
                          <a:pt x="6475210" y="37065"/>
                          <a:pt x="6293462" y="33572"/>
                          <a:pt x="5959058" y="36576"/>
                        </a:cubicBezTo>
                        <a:cubicBezTo>
                          <a:pt x="5624654" y="39580"/>
                          <a:pt x="5723359" y="48820"/>
                          <a:pt x="5560917" y="36576"/>
                        </a:cubicBezTo>
                        <a:cubicBezTo>
                          <a:pt x="5398475" y="24332"/>
                          <a:pt x="5182428" y="56356"/>
                          <a:pt x="4908228" y="36576"/>
                        </a:cubicBezTo>
                        <a:cubicBezTo>
                          <a:pt x="4634028" y="16796"/>
                          <a:pt x="4641399" y="14515"/>
                          <a:pt x="4425237" y="36576"/>
                        </a:cubicBezTo>
                        <a:cubicBezTo>
                          <a:pt x="4209075" y="58637"/>
                          <a:pt x="3772234" y="14558"/>
                          <a:pt x="3602848" y="36576"/>
                        </a:cubicBezTo>
                        <a:cubicBezTo>
                          <a:pt x="3433462" y="58594"/>
                          <a:pt x="3357380" y="45898"/>
                          <a:pt x="3204707" y="36576"/>
                        </a:cubicBezTo>
                        <a:cubicBezTo>
                          <a:pt x="3052034" y="27254"/>
                          <a:pt x="2731372" y="59634"/>
                          <a:pt x="2552017" y="36576"/>
                        </a:cubicBezTo>
                        <a:cubicBezTo>
                          <a:pt x="2372662" y="13519"/>
                          <a:pt x="2286298" y="39516"/>
                          <a:pt x="2153876" y="36576"/>
                        </a:cubicBezTo>
                        <a:cubicBezTo>
                          <a:pt x="2021454" y="33636"/>
                          <a:pt x="1868883" y="34678"/>
                          <a:pt x="1670886" y="36576"/>
                        </a:cubicBezTo>
                        <a:cubicBezTo>
                          <a:pt x="1472889" y="38475"/>
                          <a:pt x="1146179" y="7532"/>
                          <a:pt x="933346" y="36576"/>
                        </a:cubicBezTo>
                        <a:cubicBezTo>
                          <a:pt x="720513" y="65620"/>
                          <a:pt x="377713" y="38899"/>
                          <a:pt x="0" y="36576"/>
                        </a:cubicBezTo>
                        <a:cubicBezTo>
                          <a:pt x="-299" y="20797"/>
                          <a:pt x="-1602" y="100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Lato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2726" y="2636798"/>
            <a:ext cx="7084113" cy="3976677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Arising of novel and coherent structures, patterns and properties though interaction of elements</a:t>
            </a:r>
          </a:p>
          <a:p>
            <a:r>
              <a:rPr lang="en-US" sz="1800" dirty="0"/>
              <a:t>Can’t be deduced from the properties of the elements</a:t>
            </a:r>
          </a:p>
          <a:p>
            <a:r>
              <a:rPr lang="en-US" sz="1800" dirty="0"/>
              <a:t>Pattern can feedback on individuals…</a:t>
            </a:r>
            <a:r>
              <a:rPr lang="en-US" sz="1800" i="1" dirty="0"/>
              <a:t>across levels</a:t>
            </a:r>
            <a:r>
              <a:rPr lang="en-US" sz="1800" dirty="0"/>
              <a:t>! </a:t>
            </a:r>
          </a:p>
          <a:p>
            <a:r>
              <a:rPr lang="en-US" sz="1800" b="1" dirty="0"/>
              <a:t>Key is to find simplest ruleset to generate emergent patterns</a:t>
            </a:r>
          </a:p>
          <a:p>
            <a:endParaRPr lang="en-US" sz="1800" dirty="0"/>
          </a:p>
          <a:p>
            <a:r>
              <a:rPr lang="en-US" sz="1800" dirty="0"/>
              <a:t>Example (show model)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Imagine a system of arrows where each faces the same direction along a defined radius of a circle</a:t>
            </a:r>
          </a:p>
          <a:p>
            <a:pPr marL="800009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Assign 1 rule: Each second move forward 0.35 units and then turn right 1°. What will happen?</a:t>
            </a:r>
          </a:p>
          <a:p>
            <a:pPr marL="800009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Scenario 2: They move 0.5 units. What will happen?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7536395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84D21-9C6B-146B-C7AE-CB861FA97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19735"/>
            <a:ext cx="5474832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Predator-prey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4F703-F3D4-4E9D-C27A-8CC995AE2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217"/>
            <a:fld id="{3B8259A0-B2B6-4A51-8281-FB7C9390777E}" type="slidenum">
              <a:rPr lang="en-US">
                <a:solidFill>
                  <a:srgbClr val="7F7F7F"/>
                </a:solidFill>
                <a:latin typeface="Lato Light"/>
              </a:rPr>
              <a:pPr defTabSz="914217"/>
              <a:t>23</a:t>
            </a:fld>
            <a:endParaRPr lang="en-US">
              <a:solidFill>
                <a:srgbClr val="7F7F7F"/>
              </a:solidFill>
              <a:latin typeface="Lato Ligh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801810-7F59-4D3A-A9F9-17AF58F5F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24" y="1527737"/>
            <a:ext cx="3322072" cy="101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71E072-5871-07BF-7EA3-E90BBC9C4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24" y="3121791"/>
            <a:ext cx="4903662" cy="30163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677D74-9110-0BC7-091C-AB18115762F2}"/>
              </a:ext>
            </a:extLst>
          </p:cNvPr>
          <p:cNvSpPr txBox="1"/>
          <p:nvPr/>
        </p:nvSpPr>
        <p:spPr>
          <a:xfrm>
            <a:off x="292428" y="2717630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/>
            <a:r>
              <a:rPr lang="en-US" b="1" dirty="0">
                <a:solidFill>
                  <a:schemeClr val="tx2"/>
                </a:solidFill>
                <a:latin typeface="Lato Light"/>
              </a:rPr>
              <a:t>Agent-based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DDC668-9C49-ECDC-4123-01DA1B857B8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0" y="981002"/>
            <a:ext cx="2743200" cy="307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C085491-395D-B765-24B8-610FC9A1242B}"/>
              </a:ext>
            </a:extLst>
          </p:cNvPr>
          <p:cNvSpPr txBox="1">
            <a:spLocks/>
          </p:cNvSpPr>
          <p:nvPr/>
        </p:nvSpPr>
        <p:spPr>
          <a:xfrm>
            <a:off x="6717170" y="96545"/>
            <a:ext cx="431259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>
                <a:solidFill>
                  <a:schemeClr val="tx2"/>
                </a:solidFill>
                <a:latin typeface="Playfair Display SC" panose="00000500000000000000" pitchFamily="50" charset="0"/>
                <a:ea typeface="Montserrat Hairline" charset="0"/>
                <a:cs typeface="Montserrat Hairline" charset="0"/>
              </a:defRPr>
            </a:lvl1pPr>
          </a:lstStyle>
          <a:p>
            <a:r>
              <a:rPr lang="en-US" dirty="0">
                <a:solidFill>
                  <a:srgbClr val="0070C0"/>
                </a:solidFill>
              </a:rPr>
              <a:t>Adaptive Behavior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14D57C-CF46-3CA7-B016-9CA79504FD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9062" y="3530724"/>
            <a:ext cx="3104414" cy="307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02768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199" y="274638"/>
            <a:ext cx="9118061" cy="1143000"/>
          </a:xfrm>
        </p:spPr>
        <p:txBody>
          <a:bodyPr/>
          <a:lstStyle/>
          <a:p>
            <a:r>
              <a:rPr lang="en-US" dirty="0"/>
              <a:t>Let’s get it!: Intro to </a:t>
            </a:r>
            <a:r>
              <a:rPr lang="en-US" dirty="0" err="1"/>
              <a:t>Netlogo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737" y="1196911"/>
            <a:ext cx="10859187" cy="4438346"/>
          </a:xfrm>
        </p:spPr>
        <p:txBody>
          <a:bodyPr>
            <a:normAutofit/>
          </a:bodyPr>
          <a:lstStyle/>
          <a:p>
            <a:r>
              <a:rPr lang="en-US" dirty="0" err="1"/>
              <a:t>Netlogo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Agent-based modeling platform (designed by Uri Wilensky at MIT &amp; Northwestern), based on Logo language, which was designed to help children think logically (</a:t>
            </a:r>
            <a:r>
              <a:rPr lang="en-US" dirty="0" err="1"/>
              <a:t>Feurzeig</a:t>
            </a:r>
            <a:r>
              <a:rPr lang="en-US" dirty="0"/>
              <a:t>, Solomon, &amp; </a:t>
            </a:r>
            <a:r>
              <a:rPr lang="en-US" dirty="0" err="1"/>
              <a:t>Papert</a:t>
            </a:r>
            <a:r>
              <a:rPr lang="en-US" dirty="0"/>
              <a:t> 1967)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Spatially explicit by nature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Low threshold designed to narrow gap between modeler and programmer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High ceiling—models can be scientific enough to be published in literature.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Open-source and extendable (GIS, R, among others)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 CASE-SENSITIVE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48651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A582B-B598-1DB1-CE92-A04E57318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20" y="365125"/>
            <a:ext cx="4248150" cy="1325563"/>
          </a:xfrm>
        </p:spPr>
        <p:txBody>
          <a:bodyPr/>
          <a:lstStyle/>
          <a:p>
            <a:r>
              <a:rPr lang="en-US" dirty="0"/>
              <a:t>Basics of </a:t>
            </a:r>
            <a:r>
              <a:rPr lang="en-US" dirty="0" err="1"/>
              <a:t>Netlogo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AF059-91F0-C6B5-7798-52C338783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277" y="1582431"/>
            <a:ext cx="4118810" cy="501806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Grid-based</a:t>
            </a:r>
          </a:p>
          <a:p>
            <a:r>
              <a:rPr lang="en-US" dirty="0"/>
              <a:t>Composed of 3 </a:t>
            </a:r>
            <a:r>
              <a:rPr lang="en-US" dirty="0" err="1"/>
              <a:t>agentsets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Turtles (mobile)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Patches (grid)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Links (relates two or more turtles)</a:t>
            </a:r>
          </a:p>
          <a:p>
            <a:endParaRPr lang="en-US" dirty="0"/>
          </a:p>
          <a:p>
            <a:r>
              <a:rPr lang="en-US" dirty="0"/>
              <a:t>Each </a:t>
            </a:r>
            <a:r>
              <a:rPr lang="en-US" b="1" dirty="0" err="1">
                <a:solidFill>
                  <a:schemeClr val="tx2"/>
                </a:solidFill>
              </a:rPr>
              <a:t>agentset</a:t>
            </a:r>
            <a:r>
              <a:rPr lang="en-US" dirty="0"/>
              <a:t> can have variables (</a:t>
            </a:r>
            <a:r>
              <a:rPr lang="en-US" b="1" dirty="0">
                <a:solidFill>
                  <a:schemeClr val="tx2"/>
                </a:solidFill>
              </a:rPr>
              <a:t>turtles-own, patches-own</a:t>
            </a:r>
            <a:r>
              <a:rPr lang="en-US" dirty="0"/>
              <a:t>). Can be different for each patch/turtle. </a:t>
            </a:r>
          </a:p>
          <a:p>
            <a:endParaRPr lang="en-US" dirty="0"/>
          </a:p>
          <a:p>
            <a:r>
              <a:rPr lang="en-US" dirty="0"/>
              <a:t>Variables can be shared across turtles and patches (</a:t>
            </a:r>
            <a:r>
              <a:rPr lang="en-US" b="1" dirty="0" err="1">
                <a:solidFill>
                  <a:schemeClr val="tx2"/>
                </a:solidFill>
              </a:rPr>
              <a:t>globals</a:t>
            </a:r>
            <a:r>
              <a:rPr lang="en-US" dirty="0"/>
              <a:t>). Can be modified by any patch and/or turtle.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CEE27-0DCE-D1C2-48EA-090B5A5647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259A0-B2B6-4A51-8281-FB7C9390777E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675C8A-B1A9-E634-6EDD-FA98423AB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153" y="1633352"/>
            <a:ext cx="2842195" cy="28167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44EAE2-48DC-CA5E-AEAA-1EE9BDE69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613" y="1710981"/>
            <a:ext cx="2142101" cy="220533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35BDFAF-157D-2069-9BFB-1FBC598AB3E0}"/>
              </a:ext>
            </a:extLst>
          </p:cNvPr>
          <p:cNvCxnSpPr>
            <a:cxnSpLocks/>
          </p:cNvCxnSpPr>
          <p:nvPr/>
        </p:nvCxnSpPr>
        <p:spPr>
          <a:xfrm flipV="1">
            <a:off x="7114233" y="1756686"/>
            <a:ext cx="1949380" cy="1533206"/>
          </a:xfrm>
          <a:prstGeom prst="line">
            <a:avLst/>
          </a:prstGeom>
          <a:ln w="381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81F2E7-0BC6-AD59-E1F0-C44E7B8496CA}"/>
              </a:ext>
            </a:extLst>
          </p:cNvPr>
          <p:cNvCxnSpPr>
            <a:cxnSpLocks/>
          </p:cNvCxnSpPr>
          <p:nvPr/>
        </p:nvCxnSpPr>
        <p:spPr>
          <a:xfrm>
            <a:off x="7114233" y="3429000"/>
            <a:ext cx="1949380" cy="487317"/>
          </a:xfrm>
          <a:prstGeom prst="line">
            <a:avLst/>
          </a:prstGeom>
          <a:ln w="381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013AC9E3-C4EF-51B0-9D38-9D51ED262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313" y="72439"/>
            <a:ext cx="2331950" cy="916415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E59BEA4-EA67-95AA-0548-5D4E7609BC0D}"/>
              </a:ext>
            </a:extLst>
          </p:cNvPr>
          <p:cNvCxnSpPr>
            <a:cxnSpLocks/>
          </p:cNvCxnSpPr>
          <p:nvPr/>
        </p:nvCxnSpPr>
        <p:spPr>
          <a:xfrm flipH="1" flipV="1">
            <a:off x="5806313" y="1012099"/>
            <a:ext cx="1083408" cy="940739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5225A48-AFD6-DB9D-893E-33DE24D08663}"/>
              </a:ext>
            </a:extLst>
          </p:cNvPr>
          <p:cNvCxnSpPr>
            <a:cxnSpLocks/>
          </p:cNvCxnSpPr>
          <p:nvPr/>
        </p:nvCxnSpPr>
        <p:spPr>
          <a:xfrm flipV="1">
            <a:off x="7035538" y="1012099"/>
            <a:ext cx="1081993" cy="940739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6B64767-A29E-1B6A-8D95-EF84C5E0F8EE}"/>
              </a:ext>
            </a:extLst>
          </p:cNvPr>
          <p:cNvSpPr txBox="1"/>
          <p:nvPr/>
        </p:nvSpPr>
        <p:spPr>
          <a:xfrm>
            <a:off x="8117531" y="345980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Patches-own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652C2F-E269-C418-9DC7-4C55D314EF84}"/>
              </a:ext>
            </a:extLst>
          </p:cNvPr>
          <p:cNvSpPr txBox="1"/>
          <p:nvPr/>
        </p:nvSpPr>
        <p:spPr>
          <a:xfrm>
            <a:off x="9375481" y="1371108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Turtles-own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5445D-65FC-EC1E-C8F9-4D646521B47C}"/>
              </a:ext>
            </a:extLst>
          </p:cNvPr>
          <p:cNvSpPr txBox="1"/>
          <p:nvPr/>
        </p:nvSpPr>
        <p:spPr>
          <a:xfrm>
            <a:off x="10403095" y="4777687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Links-own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22D5CFD-E57F-2649-686B-830D4027D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8227" y="4702455"/>
            <a:ext cx="2083106" cy="208310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1BC540D-F10A-9B35-60AA-D789F474C1E9}"/>
              </a:ext>
            </a:extLst>
          </p:cNvPr>
          <p:cNvCxnSpPr>
            <a:cxnSpLocks/>
          </p:cNvCxnSpPr>
          <p:nvPr/>
        </p:nvCxnSpPr>
        <p:spPr>
          <a:xfrm flipH="1">
            <a:off x="8038681" y="5224648"/>
            <a:ext cx="2031862" cy="45611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28AB397B-D407-4299-3730-EAB3611497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0543" y="5147019"/>
            <a:ext cx="1869280" cy="1328765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E04BF3-0C17-273E-FDF1-878F3A7DB372}"/>
              </a:ext>
            </a:extLst>
          </p:cNvPr>
          <p:cNvCxnSpPr>
            <a:cxnSpLocks/>
          </p:cNvCxnSpPr>
          <p:nvPr/>
        </p:nvCxnSpPr>
        <p:spPr>
          <a:xfrm flipH="1" flipV="1">
            <a:off x="8038681" y="5811401"/>
            <a:ext cx="2083106" cy="637045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224272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A582B-B598-1DB1-CE92-A04E57318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20" y="365125"/>
            <a:ext cx="4248150" cy="1325563"/>
          </a:xfrm>
        </p:spPr>
        <p:txBody>
          <a:bodyPr/>
          <a:lstStyle/>
          <a:p>
            <a:r>
              <a:rPr lang="en-US" dirty="0"/>
              <a:t>Primitives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AF059-91F0-C6B5-7798-52C338783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276" y="1582432"/>
            <a:ext cx="4440443" cy="476198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Heart of </a:t>
            </a:r>
            <a:r>
              <a:rPr lang="en-US" dirty="0" err="1"/>
              <a:t>Netlogo</a:t>
            </a:r>
            <a:endParaRPr lang="en-US" dirty="0"/>
          </a:p>
          <a:p>
            <a:r>
              <a:rPr lang="en-US" dirty="0"/>
              <a:t>Built in procedures/functions </a:t>
            </a:r>
          </a:p>
          <a:p>
            <a:endParaRPr lang="en-US" dirty="0"/>
          </a:p>
          <a:p>
            <a:r>
              <a:rPr lang="en-US" dirty="0"/>
              <a:t>Designed to save time programming and get to modeling</a:t>
            </a:r>
          </a:p>
          <a:p>
            <a:endParaRPr lang="en-US" dirty="0"/>
          </a:p>
          <a:p>
            <a:r>
              <a:rPr lang="en-US" dirty="0"/>
              <a:t>Two types</a:t>
            </a:r>
            <a:endParaRPr lang="en-US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Commands: </a:t>
            </a:r>
            <a:r>
              <a:rPr lang="en-US" dirty="0"/>
              <a:t>tell an agent to do something (</a:t>
            </a:r>
            <a:r>
              <a:rPr lang="en-US" b="1" dirty="0">
                <a:solidFill>
                  <a:schemeClr val="tx2"/>
                </a:solidFill>
              </a:rPr>
              <a:t>ask</a:t>
            </a:r>
            <a:r>
              <a:rPr lang="en-US" dirty="0"/>
              <a:t>, </a:t>
            </a:r>
            <a:r>
              <a:rPr lang="en-US" b="1" dirty="0">
                <a:solidFill>
                  <a:schemeClr val="tx2"/>
                </a:solidFill>
              </a:rPr>
              <a:t>move</a:t>
            </a:r>
            <a:r>
              <a:rPr lang="en-US" dirty="0"/>
              <a:t>, …)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Reporters: </a:t>
            </a:r>
            <a:r>
              <a:rPr lang="en-US" dirty="0"/>
              <a:t>calculate a value and report it back to program (</a:t>
            </a:r>
            <a:r>
              <a:rPr lang="en-US" b="1" dirty="0">
                <a:solidFill>
                  <a:schemeClr val="tx2"/>
                </a:solidFill>
              </a:rPr>
              <a:t>sum</a:t>
            </a:r>
            <a:r>
              <a:rPr lang="en-US" b="1" dirty="0"/>
              <a:t>, </a:t>
            </a:r>
            <a:r>
              <a:rPr lang="en-US" b="1" dirty="0">
                <a:solidFill>
                  <a:schemeClr val="tx2"/>
                </a:solidFill>
              </a:rPr>
              <a:t>mean</a:t>
            </a:r>
            <a:r>
              <a:rPr lang="en-US" dirty="0"/>
              <a:t>, …)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CEE27-0DCE-D1C2-48EA-090B5A5647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259A0-B2B6-4A51-8281-FB7C9390777E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C75EA8-8A72-AA31-AE1E-366B6B930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596" y="365125"/>
            <a:ext cx="2809875" cy="1809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8AB6EE-AEAD-24B1-CB47-D20FFF35EF98}"/>
              </a:ext>
            </a:extLst>
          </p:cNvPr>
          <p:cNvSpPr txBox="1"/>
          <p:nvPr/>
        </p:nvSpPr>
        <p:spPr>
          <a:xfrm>
            <a:off x="8112497" y="254337"/>
            <a:ext cx="2809875" cy="203132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Ask patch 0 0 </a:t>
            </a:r>
          </a:p>
          <a:p>
            <a:r>
              <a:rPr lang="en-US" b="1" dirty="0">
                <a:solidFill>
                  <a:schemeClr val="tx2"/>
                </a:solidFill>
              </a:rPr>
              <a:t>[</a:t>
            </a:r>
          </a:p>
          <a:p>
            <a:r>
              <a:rPr lang="en-US" b="1" dirty="0">
                <a:solidFill>
                  <a:schemeClr val="tx2"/>
                </a:solidFill>
              </a:rPr>
              <a:t>Ask</a:t>
            </a:r>
            <a:r>
              <a:rPr lang="en-US" dirty="0"/>
              <a:t> </a:t>
            </a:r>
            <a:r>
              <a:rPr lang="en-US" b="1" dirty="0">
                <a:solidFill>
                  <a:schemeClr val="tx2"/>
                </a:solidFill>
              </a:rPr>
              <a:t>neighbors4</a:t>
            </a:r>
            <a:r>
              <a:rPr lang="en-US" dirty="0"/>
              <a:t> </a:t>
            </a:r>
          </a:p>
          <a:p>
            <a:r>
              <a:rPr lang="en-US" dirty="0"/>
              <a:t>[</a:t>
            </a:r>
          </a:p>
          <a:p>
            <a:r>
              <a:rPr lang="en-US" b="1" dirty="0">
                <a:solidFill>
                  <a:schemeClr val="tx2"/>
                </a:solidFill>
              </a:rPr>
              <a:t>set</a:t>
            </a:r>
            <a:r>
              <a:rPr lang="en-US" dirty="0"/>
              <a:t> </a:t>
            </a:r>
            <a:r>
              <a:rPr lang="en-US" b="1" dirty="0" err="1"/>
              <a:t>pcolor</a:t>
            </a:r>
            <a:r>
              <a:rPr lang="en-US" dirty="0"/>
              <a:t> red</a:t>
            </a:r>
          </a:p>
          <a:p>
            <a:r>
              <a:rPr lang="en-US" dirty="0"/>
              <a:t>]</a:t>
            </a:r>
          </a:p>
          <a:p>
            <a:r>
              <a:rPr lang="en-US" dirty="0"/>
              <a:t>]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4710D0-61D3-9B87-08EA-778049B62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343" y="2319837"/>
            <a:ext cx="1907128" cy="212141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1F7F5BD-00DE-DE5F-1854-1CAE7BE02040}"/>
              </a:ext>
            </a:extLst>
          </p:cNvPr>
          <p:cNvSpPr txBox="1"/>
          <p:nvPr/>
        </p:nvSpPr>
        <p:spPr>
          <a:xfrm>
            <a:off x="8242820" y="2780378"/>
            <a:ext cx="1684422" cy="120032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Ask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turtles</a:t>
            </a:r>
            <a:r>
              <a:rPr lang="en-US" dirty="0"/>
              <a:t> </a:t>
            </a:r>
          </a:p>
          <a:p>
            <a:r>
              <a:rPr lang="en-US" dirty="0"/>
              <a:t>[</a:t>
            </a:r>
          </a:p>
          <a:p>
            <a:r>
              <a:rPr lang="en-US" b="1" dirty="0" err="1">
                <a:solidFill>
                  <a:schemeClr val="tx2"/>
                </a:solidFill>
              </a:rPr>
              <a:t>fd</a:t>
            </a:r>
            <a:r>
              <a:rPr lang="en-US" dirty="0"/>
              <a:t> 3</a:t>
            </a:r>
          </a:p>
          <a:p>
            <a:r>
              <a:rPr lang="en-US" dirty="0"/>
              <a:t>]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34A248F-1069-44DD-2BED-C3AC8C861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613" y="4538163"/>
            <a:ext cx="2398858" cy="231983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C7EBF0A-DAD2-B1F9-70F2-AD1871CD2471}"/>
              </a:ext>
            </a:extLst>
          </p:cNvPr>
          <p:cNvSpPr txBox="1"/>
          <p:nvPr/>
        </p:nvSpPr>
        <p:spPr>
          <a:xfrm>
            <a:off x="8143427" y="5698081"/>
            <a:ext cx="3226092" cy="64633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Let </a:t>
            </a:r>
            <a:r>
              <a:rPr lang="en-US" i="1" dirty="0">
                <a:solidFill>
                  <a:schemeClr val="tx2"/>
                </a:solidFill>
              </a:rPr>
              <a:t>total-turtles</a:t>
            </a:r>
            <a:r>
              <a:rPr lang="en-US" b="1" dirty="0">
                <a:solidFill>
                  <a:schemeClr val="tx2"/>
                </a:solidFill>
              </a:rPr>
              <a:t> count </a:t>
            </a:r>
            <a:r>
              <a:rPr lang="en-US" dirty="0">
                <a:solidFill>
                  <a:schemeClr val="tx2"/>
                </a:solidFill>
              </a:rPr>
              <a:t>turtles</a:t>
            </a:r>
          </a:p>
          <a:p>
            <a:r>
              <a:rPr lang="en-US" b="1" dirty="0">
                <a:solidFill>
                  <a:schemeClr val="tx2"/>
                </a:solidFill>
              </a:rPr>
              <a:t>Set </a:t>
            </a:r>
            <a:r>
              <a:rPr lang="en-US" i="1" dirty="0">
                <a:solidFill>
                  <a:schemeClr val="tx2"/>
                </a:solidFill>
              </a:rPr>
              <a:t>total-turtles</a:t>
            </a:r>
            <a:r>
              <a:rPr lang="en-US" b="1" dirty="0">
                <a:solidFill>
                  <a:schemeClr val="tx2"/>
                </a:solidFill>
              </a:rPr>
              <a:t> count </a:t>
            </a:r>
            <a:r>
              <a:rPr lang="en-US" dirty="0">
                <a:solidFill>
                  <a:schemeClr val="tx2"/>
                </a:solidFill>
              </a:rPr>
              <a:t>turtles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061596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DAEDD-413F-CD76-8B3B-926E8A7C0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Netlogo</a:t>
            </a:r>
            <a:r>
              <a:rPr lang="en-US" dirty="0"/>
              <a:t> dictionary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49A76-FE0A-127C-5C1E-FCA8B7A121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259A0-B2B6-4A51-8281-FB7C9390777E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AACBA-1603-331D-EA6A-3EFCF77AC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69" y="1285705"/>
            <a:ext cx="10106526" cy="520717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0B4EF5-DB69-EA14-1188-7BF06A581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122" y="473409"/>
            <a:ext cx="3785383" cy="193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98907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A582B-B598-1DB1-CE92-A04E57318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0432" y="19484"/>
            <a:ext cx="2819180" cy="1325563"/>
          </a:xfrm>
        </p:spPr>
        <p:txBody>
          <a:bodyPr/>
          <a:lstStyle/>
          <a:p>
            <a:r>
              <a:rPr lang="en-US" dirty="0"/>
              <a:t>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AF059-91F0-C6B5-7798-52C338783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8894" y="966923"/>
            <a:ext cx="10582256" cy="804766"/>
          </a:xfrm>
        </p:spPr>
        <p:txBody>
          <a:bodyPr>
            <a:normAutofit/>
          </a:bodyPr>
          <a:lstStyle/>
          <a:p>
            <a:r>
              <a:rPr lang="en-US" sz="2200" dirty="0"/>
              <a:t>Can write procedures and reporters (i.e., functions) with multiple primitives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CEE27-0DCE-D1C2-48EA-090B5A5647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259A0-B2B6-4A51-8281-FB7C9390777E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8AABA1-7458-D558-5515-4D7BCCC106C0}"/>
              </a:ext>
            </a:extLst>
          </p:cNvPr>
          <p:cNvSpPr txBox="1"/>
          <p:nvPr/>
        </p:nvSpPr>
        <p:spPr>
          <a:xfrm>
            <a:off x="736171" y="1545763"/>
            <a:ext cx="15023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to &lt;name&gt;</a:t>
            </a:r>
          </a:p>
          <a:p>
            <a:r>
              <a:rPr lang="en-US" sz="1800" b="1" dirty="0"/>
              <a:t>&lt;commands&gt;</a:t>
            </a:r>
          </a:p>
          <a:p>
            <a:r>
              <a:rPr lang="en-US" sz="1800" b="1" dirty="0"/>
              <a:t>End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454657-5860-5463-908C-67357F5599CB}"/>
              </a:ext>
            </a:extLst>
          </p:cNvPr>
          <p:cNvSpPr txBox="1"/>
          <p:nvPr/>
        </p:nvSpPr>
        <p:spPr>
          <a:xfrm>
            <a:off x="7652242" y="1545763"/>
            <a:ext cx="19159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to report &lt;name&gt;</a:t>
            </a:r>
          </a:p>
          <a:p>
            <a:r>
              <a:rPr lang="en-US" sz="1800" b="1" dirty="0"/>
              <a:t>&lt;commands&gt;</a:t>
            </a:r>
          </a:p>
          <a:p>
            <a:r>
              <a:rPr lang="en-US" sz="1800" b="1" dirty="0"/>
              <a:t>report X</a:t>
            </a:r>
          </a:p>
          <a:p>
            <a:r>
              <a:rPr lang="en-US" sz="1800" b="1" dirty="0"/>
              <a:t>end</a:t>
            </a:r>
          </a:p>
          <a:p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E257E23-F0F9-D114-C4A8-C2C113118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51" y="2504364"/>
            <a:ext cx="3486150" cy="15906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16B4B64-DA18-D0D4-B006-15A6650A0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517" y="2746092"/>
            <a:ext cx="2667000" cy="82867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C964D04-9AAD-5FDA-5EE1-F9D6D8EEF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51" y="4082420"/>
            <a:ext cx="6391275" cy="22193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FBC5792-6551-57A9-D8D9-7B2A0756DD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2680"/>
          <a:stretch/>
        </p:blipFill>
        <p:spPr>
          <a:xfrm>
            <a:off x="6096000" y="3558723"/>
            <a:ext cx="5988740" cy="1980894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57365733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14141FC-8189-47F8-821A-FC9A4E91E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AA8C64-CD1B-A12D-6A50-B18233A33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/>
          </a:bodyPr>
          <a:lstStyle/>
          <a:p>
            <a:r>
              <a:rPr lang="en-US" sz="2800"/>
              <a:t>Let’s get to modeling!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981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C1D14-0764-7C2B-FD81-28D0D4E46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5056" y="645334"/>
            <a:ext cx="7234748" cy="1645920"/>
          </a:xfrm>
        </p:spPr>
        <p:txBody>
          <a:bodyPr anchor="ctr">
            <a:normAutofit/>
          </a:bodyPr>
          <a:lstStyle/>
          <a:p>
            <a:r>
              <a:rPr lang="en-US" dirty="0"/>
              <a:t>Adaptive Behavior – Mushroom Hunt, Ch. 2. </a:t>
            </a:r>
          </a:p>
          <a:p>
            <a:r>
              <a:rPr lang="en-US" dirty="0"/>
              <a:t>Model objective: Have a turtle exhibit adaptive behavior while searching for patches with mushrooms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59B9A2-D7B6-6B5D-534C-8FD18DD3C7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" b="-3"/>
          <a:stretch/>
        </p:blipFill>
        <p:spPr bwMode="auto">
          <a:xfrm>
            <a:off x="4248539" y="2660678"/>
            <a:ext cx="3584448" cy="3639312"/>
          </a:xfrm>
          <a:prstGeom prst="rect">
            <a:avLst/>
          </a:prstGeom>
          <a:noFill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D77DC4-13D0-4CE4-F9DE-CD885A6C66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15" r="-3" b="21745"/>
          <a:stretch/>
        </p:blipFill>
        <p:spPr>
          <a:xfrm>
            <a:off x="359664" y="2660678"/>
            <a:ext cx="3584448" cy="36393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6374D7-C342-EEC1-56D5-D36AA54D26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0" r="25398" b="4"/>
          <a:stretch/>
        </p:blipFill>
        <p:spPr bwMode="auto">
          <a:xfrm>
            <a:off x="8137415" y="2660678"/>
            <a:ext cx="3584448" cy="3639312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BDB4C-0A42-AE9D-A3C1-244F85B58E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3B8259A0-B2B6-4A51-8281-FB7C9390777E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5D9A9B-9D50-6B9E-8A66-E96D15865AE8}"/>
              </a:ext>
            </a:extLst>
          </p:cNvPr>
          <p:cNvSpPr txBox="1"/>
          <p:nvPr/>
        </p:nvSpPr>
        <p:spPr>
          <a:xfrm>
            <a:off x="841248" y="6299990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1) Check settings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A6A6BF-0292-8D85-82DC-4E1C90C54929}"/>
              </a:ext>
            </a:extLst>
          </p:cNvPr>
          <p:cNvSpPr txBox="1"/>
          <p:nvPr/>
        </p:nvSpPr>
        <p:spPr>
          <a:xfrm>
            <a:off x="4785360" y="6299990"/>
            <a:ext cx="250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2) Create setup on GUI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79B601-1AAF-5180-BDF6-60655D1A3D7F}"/>
              </a:ext>
            </a:extLst>
          </p:cNvPr>
          <p:cNvSpPr txBox="1"/>
          <p:nvPr/>
        </p:nvSpPr>
        <p:spPr>
          <a:xfrm>
            <a:off x="8674235" y="6299990"/>
            <a:ext cx="280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3) Create setup procedure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C3DA768-0159-EC4D-C5D8-942F6AFF2B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" b="-3"/>
          <a:stretch/>
        </p:blipFill>
        <p:spPr bwMode="auto">
          <a:xfrm>
            <a:off x="4248539" y="2623472"/>
            <a:ext cx="3584448" cy="363931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41F7AE1-E5A3-3B9B-99A8-B12C73DB07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15" r="-3" b="21745"/>
          <a:stretch/>
        </p:blipFill>
        <p:spPr>
          <a:xfrm>
            <a:off x="359664" y="2623472"/>
            <a:ext cx="3584448" cy="3639312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E52B5C8-406E-7C75-F1F0-D6625538D5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0" r="25398" b="4"/>
          <a:stretch/>
        </p:blipFill>
        <p:spPr bwMode="auto">
          <a:xfrm>
            <a:off x="8137415" y="2623472"/>
            <a:ext cx="3584448" cy="363931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05431115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103882" y="3808470"/>
            <a:ext cx="57535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/>
            <a:r>
              <a:rPr lang="en-US" sz="3000" b="1" spc="300" dirty="0">
                <a:solidFill>
                  <a:srgbClr val="000000"/>
                </a:solidFill>
                <a:latin typeface="Playfair Display SC" charset="0"/>
                <a:ea typeface="Playfair Display SC" charset="0"/>
                <a:cs typeface="Playfair Display SC" charset="0"/>
              </a:rPr>
              <a:t>Definition of models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97286" y="4336886"/>
            <a:ext cx="2815802" cy="278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sz="900" b="1" spc="300" dirty="0">
                <a:solidFill>
                  <a:srgbClr val="D6AE7E"/>
                </a:solidFill>
                <a:latin typeface="Montserrat Semi" charset="0"/>
                <a:ea typeface="Montserrat Semi" charset="0"/>
                <a:cs typeface="Montserrat Semi" charset="0"/>
              </a:rPr>
              <a:t>You are a modeler.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39402" y="4589906"/>
            <a:ext cx="73510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217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F7F7F"/>
                </a:solidFill>
                <a:latin typeface="Lato Light"/>
              </a:rPr>
              <a:t>Commonly used in the nerd world: </a:t>
            </a:r>
          </a:p>
          <a:p>
            <a:pPr marL="742859" lvl="1" indent="-285750" defTabSz="914217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F7F7F"/>
                </a:solidFill>
                <a:latin typeface="Lato Light"/>
              </a:rPr>
              <a:t>“abstractions of reality”</a:t>
            </a:r>
          </a:p>
          <a:p>
            <a:pPr marL="742859" lvl="1" indent="-285750" defTabSz="914217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F7F7F"/>
                </a:solidFill>
                <a:latin typeface="Lato Light"/>
              </a:rPr>
              <a:t>“a representation of a system for a purpose”</a:t>
            </a:r>
          </a:p>
          <a:p>
            <a:pPr marL="742859" lvl="1" indent="-285750" defTabSz="914217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F7F7F"/>
                </a:solidFill>
                <a:latin typeface="Lato Light"/>
              </a:rPr>
              <a:t>“a way to represent a system for the purposes of reproducing, simplifying, analyzing, or understanding it”</a:t>
            </a:r>
          </a:p>
          <a:p>
            <a:pPr marL="285750" indent="-285750" defTabSz="914217">
              <a:buFont typeface="Arial" panose="020B0604020202020204" pitchFamily="34" charset="0"/>
              <a:buChar char="•"/>
            </a:pPr>
            <a:endParaRPr lang="en-US" dirty="0">
              <a:solidFill>
                <a:srgbClr val="7F7F7F"/>
              </a:solidFill>
              <a:latin typeface="Lato Light"/>
            </a:endParaRPr>
          </a:p>
          <a:p>
            <a:pPr marL="285750" indent="-285750" defTabSz="914217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F7F7F"/>
                </a:solidFill>
                <a:latin typeface="Lato Light"/>
              </a:rPr>
              <a:t>How would you tell your family what a model is?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9" b="15539"/>
          <a:stretch>
            <a:fillRect/>
          </a:stretch>
        </p:blipFill>
        <p:spPr>
          <a:xfrm>
            <a:off x="490538" y="1110457"/>
            <a:ext cx="4167982" cy="5747544"/>
          </a:xfrm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5" r="8575"/>
          <a:stretch>
            <a:fillRect/>
          </a:stretch>
        </p:blipFill>
        <p:spPr>
          <a:xfrm>
            <a:off x="4759937" y="162306"/>
            <a:ext cx="6744834" cy="3145972"/>
          </a:xfrm>
        </p:spPr>
      </p:pic>
    </p:spTree>
    <p:extLst>
      <p:ext uri="{BB962C8B-B14F-4D97-AF65-F5344CB8AC3E}">
        <p14:creationId xmlns:p14="http://schemas.microsoft.com/office/powerpoint/2010/main" val="781098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14141FC-8189-47F8-821A-FC9A4E91E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AA8C64-CD1B-A12D-6A50-B18233A33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/>
          </a:bodyPr>
          <a:lstStyle/>
          <a:p>
            <a:r>
              <a:rPr lang="en-US" sz="2800"/>
              <a:t>Let’s get to modeling!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981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C1D14-0764-7C2B-FD81-28D0D4E46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5056" y="645334"/>
            <a:ext cx="7234748" cy="1645920"/>
          </a:xfrm>
        </p:spPr>
        <p:txBody>
          <a:bodyPr anchor="ctr">
            <a:normAutofit/>
          </a:bodyPr>
          <a:lstStyle/>
          <a:p>
            <a:r>
              <a:rPr lang="en-US" dirty="0"/>
              <a:t>Adaptive Behavior – Mushroom Hunt, Ch. 2. </a:t>
            </a:r>
          </a:p>
          <a:p>
            <a:r>
              <a:rPr lang="en-US" dirty="0"/>
              <a:t>Model objective: Have a turtle exhibit adaptive behavior while searching for patches with mushrooms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BDB4C-0A42-AE9D-A3C1-244F85B58E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3B8259A0-B2B6-4A51-8281-FB7C9390777E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5D9A9B-9D50-6B9E-8A66-E96D15865AE8}"/>
              </a:ext>
            </a:extLst>
          </p:cNvPr>
          <p:cNvSpPr txBox="1"/>
          <p:nvPr/>
        </p:nvSpPr>
        <p:spPr>
          <a:xfrm>
            <a:off x="841248" y="6299990"/>
            <a:ext cx="240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4) Create Go and Step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A6A6BF-0292-8D85-82DC-4E1C90C54929}"/>
              </a:ext>
            </a:extLst>
          </p:cNvPr>
          <p:cNvSpPr txBox="1"/>
          <p:nvPr/>
        </p:nvSpPr>
        <p:spPr>
          <a:xfrm>
            <a:off x="8803846" y="6298571"/>
            <a:ext cx="2795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6) Turn patches red &amp; test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175525-DF3F-5947-1BF1-E74CB75F8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74" y="2923653"/>
            <a:ext cx="4190732" cy="2973856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1B0464-4804-C5E3-C802-119347EE9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800" y="3835235"/>
            <a:ext cx="1322861" cy="1290198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F8A86AE-8455-D378-0106-597ABB88BCBF}"/>
              </a:ext>
            </a:extLst>
          </p:cNvPr>
          <p:cNvSpPr txBox="1"/>
          <p:nvPr/>
        </p:nvSpPr>
        <p:spPr>
          <a:xfrm>
            <a:off x="5167537" y="6298571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5) Create Go procedure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0B6485-F1BD-BDFF-AA49-E6DD5DB37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311" y="2851912"/>
            <a:ext cx="3507493" cy="115417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EC12D2-9C16-54FA-581E-0DA0A1590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6305" y="4090626"/>
            <a:ext cx="2198154" cy="2207945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821516044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14141FC-8189-47F8-821A-FC9A4E91E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AA8C64-CD1B-A12D-6A50-B18233A33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/>
          </a:bodyPr>
          <a:lstStyle/>
          <a:p>
            <a:r>
              <a:rPr lang="en-US" sz="2800"/>
              <a:t>Let’s get to modeling!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981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C1D14-0764-7C2B-FD81-28D0D4E46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5056" y="645334"/>
            <a:ext cx="7234748" cy="1645920"/>
          </a:xfrm>
        </p:spPr>
        <p:txBody>
          <a:bodyPr anchor="ctr">
            <a:normAutofit/>
          </a:bodyPr>
          <a:lstStyle/>
          <a:p>
            <a:r>
              <a:rPr lang="en-US" dirty="0"/>
              <a:t>Adaptive Behavior – Mushroom Hunt, Ch. 2. </a:t>
            </a:r>
          </a:p>
          <a:p>
            <a:r>
              <a:rPr lang="en-US" dirty="0"/>
              <a:t>Model objective: Have a turtle exhibit adaptive behavior while searching for patches with mushrooms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BDB4C-0A42-AE9D-A3C1-244F85B58E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3B8259A0-B2B6-4A51-8281-FB7C9390777E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5D9A9B-9D50-6B9E-8A66-E96D15865AE8}"/>
              </a:ext>
            </a:extLst>
          </p:cNvPr>
          <p:cNvSpPr txBox="1"/>
          <p:nvPr/>
        </p:nvSpPr>
        <p:spPr>
          <a:xfrm>
            <a:off x="229355" y="6299990"/>
            <a:ext cx="4091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7) Create clusters of red patches &amp; test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A6A6BF-0292-8D85-82DC-4E1C90C54929}"/>
              </a:ext>
            </a:extLst>
          </p:cNvPr>
          <p:cNvSpPr txBox="1"/>
          <p:nvPr/>
        </p:nvSpPr>
        <p:spPr>
          <a:xfrm>
            <a:off x="8146430" y="3304930"/>
            <a:ext cx="3764952" cy="258532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In class assignment:</a:t>
            </a:r>
          </a:p>
          <a:p>
            <a:endParaRPr lang="en-US" dirty="0"/>
          </a:p>
          <a:p>
            <a:r>
              <a:rPr lang="en-US" dirty="0"/>
              <a:t>Create two turtles that search the landscape for red patches (i.e., mushrooms). </a:t>
            </a:r>
          </a:p>
          <a:p>
            <a:endParaRPr lang="en-US" dirty="0"/>
          </a:p>
          <a:p>
            <a:r>
              <a:rPr lang="en-US" dirty="0"/>
              <a:t>Follow the example in Ch. 2. </a:t>
            </a:r>
          </a:p>
          <a:p>
            <a:r>
              <a:rPr lang="en-US" dirty="0"/>
              <a:t>Use the dictionary. </a:t>
            </a:r>
          </a:p>
          <a:p>
            <a:r>
              <a:rPr lang="en-US" dirty="0"/>
              <a:t>Ask questions!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8A86AE-8455-D378-0106-597ABB88BCBF}"/>
              </a:ext>
            </a:extLst>
          </p:cNvPr>
          <p:cNvSpPr txBox="1"/>
          <p:nvPr/>
        </p:nvSpPr>
        <p:spPr>
          <a:xfrm>
            <a:off x="5260167" y="6299990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8) Run it again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B1A12B-FC0D-9E63-8E10-B39E36BE8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08" y="2543035"/>
            <a:ext cx="3442288" cy="177193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C64EC8-5992-CBF8-AAB5-2C99CA20E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284" y="3950816"/>
            <a:ext cx="2390478" cy="234917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E25FA3-4EE7-8ACF-44F0-566B43F4B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795" y="2933594"/>
            <a:ext cx="3319017" cy="3333934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805262107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AD8EC-5856-357A-6EC8-4542EF758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CDCB1-90C3-E6AF-D55C-D8F92DF8C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2677997" cy="4351338"/>
          </a:xfrm>
        </p:spPr>
        <p:txBody>
          <a:bodyPr/>
          <a:lstStyle/>
          <a:p>
            <a:r>
              <a:rPr lang="en-US" dirty="0"/>
              <a:t>ask</a:t>
            </a:r>
          </a:p>
          <a:p>
            <a:r>
              <a:rPr lang="en-US" dirty="0"/>
              <a:t>clear-all (ca)</a:t>
            </a:r>
          </a:p>
          <a:p>
            <a:r>
              <a:rPr lang="en-US" dirty="0"/>
              <a:t>n-of</a:t>
            </a:r>
          </a:p>
          <a:p>
            <a:r>
              <a:rPr lang="en-US" dirty="0"/>
              <a:t>in-radius</a:t>
            </a:r>
          </a:p>
          <a:p>
            <a:r>
              <a:rPr lang="en-US" dirty="0"/>
              <a:t>set/let</a:t>
            </a:r>
          </a:p>
          <a:p>
            <a:r>
              <a:rPr lang="en-US" dirty="0"/>
              <a:t>size</a:t>
            </a:r>
          </a:p>
          <a:p>
            <a:r>
              <a:rPr lang="en-US" dirty="0"/>
              <a:t>color/</a:t>
            </a:r>
            <a:r>
              <a:rPr lang="en-US" dirty="0" err="1"/>
              <a:t>pcolor</a:t>
            </a:r>
            <a:endParaRPr lang="en-US" dirty="0"/>
          </a:p>
          <a:p>
            <a:r>
              <a:rPr lang="en-US" dirty="0"/>
              <a:t>reset-ticks</a:t>
            </a:r>
          </a:p>
          <a:p>
            <a:r>
              <a:rPr lang="en-US" dirty="0"/>
              <a:t>tick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B105D-C483-62DF-153B-BA6A7BC1FC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259A0-B2B6-4A51-8281-FB7C9390777E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2FCD27-F752-8482-14D8-854F881F4924}"/>
              </a:ext>
            </a:extLst>
          </p:cNvPr>
          <p:cNvSpPr txBox="1">
            <a:spLocks/>
          </p:cNvSpPr>
          <p:nvPr/>
        </p:nvSpPr>
        <p:spPr>
          <a:xfrm>
            <a:off x="3516198" y="1795741"/>
            <a:ext cx="2677997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>
            <a:lvl1pPr marL="0" indent="0" algn="l" defTabSz="914217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2400" kern="1200">
                <a:solidFill>
                  <a:schemeClr val="tx1"/>
                </a:solidFill>
                <a:effectLst/>
                <a:latin typeface="+mn-lt"/>
                <a:ea typeface="Montserrat Hairline" charset="0"/>
                <a:cs typeface="Montserrat Hairline" charset="0"/>
              </a:defRPr>
            </a:lvl1pPr>
            <a:lvl2pPr marL="457109" indent="0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None/>
              <a:defRPr lang="en-US" sz="2000" kern="1200">
                <a:solidFill>
                  <a:schemeClr val="tx1"/>
                </a:solidFill>
                <a:effectLst/>
                <a:latin typeface="+mn-lt"/>
                <a:ea typeface="Montserrat Hairline" charset="0"/>
                <a:cs typeface="Montserrat Hairline" charset="0"/>
              </a:defRPr>
            </a:lvl2pPr>
            <a:lvl3pPr marL="914217" indent="0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None/>
              <a:defRPr lang="en-US" sz="1800" kern="1200">
                <a:solidFill>
                  <a:schemeClr val="tx1"/>
                </a:solidFill>
                <a:effectLst/>
                <a:latin typeface="+mn-lt"/>
                <a:ea typeface="Montserrat Hairline" charset="0"/>
                <a:cs typeface="Montserrat Hairline" charset="0"/>
              </a:defRPr>
            </a:lvl3pPr>
            <a:lvl4pPr marL="1371326" indent="0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None/>
              <a:defRPr lang="en-US" sz="1600" kern="1200">
                <a:solidFill>
                  <a:schemeClr val="tx1"/>
                </a:solidFill>
                <a:effectLst/>
                <a:latin typeface="+mn-lt"/>
                <a:ea typeface="Montserrat Hairline" charset="0"/>
                <a:cs typeface="Montserrat Hairline" charset="0"/>
              </a:defRPr>
            </a:lvl4pPr>
            <a:lvl5pPr marL="1828434" indent="0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charset="0"/>
              <a:buNone/>
              <a:defRPr lang="en-US" sz="1600" kern="1200">
                <a:solidFill>
                  <a:schemeClr val="tx1"/>
                </a:solidFill>
                <a:effectLst/>
                <a:latin typeface="+mn-lt"/>
                <a:ea typeface="Montserrat Hairline" charset="0"/>
                <a:cs typeface="Montserrat Hairline" charset="0"/>
              </a:defRPr>
            </a:lvl5pPr>
            <a:lvl6pPr marL="2514097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06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14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23" indent="-228555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ifelse</a:t>
            </a:r>
            <a:endParaRPr lang="en-US" dirty="0"/>
          </a:p>
          <a:p>
            <a:r>
              <a:rPr lang="en-US" dirty="0"/>
              <a:t>right</a:t>
            </a:r>
          </a:p>
          <a:p>
            <a:r>
              <a:rPr lang="en-US" dirty="0"/>
              <a:t>forward (</a:t>
            </a:r>
            <a:r>
              <a:rPr lang="en-US" dirty="0" err="1"/>
              <a:t>fd</a:t>
            </a:r>
            <a:r>
              <a:rPr lang="en-US" dirty="0"/>
              <a:t>)</a:t>
            </a:r>
          </a:p>
          <a:p>
            <a:r>
              <a:rPr lang="en-US" dirty="0"/>
              <a:t>random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15316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25BA06-8B7E-4D42-84C4-54E040BE5877}"/>
              </a:ext>
            </a:extLst>
          </p:cNvPr>
          <p:cNvSpPr txBox="1"/>
          <p:nvPr/>
        </p:nvSpPr>
        <p:spPr>
          <a:xfrm>
            <a:off x="3219226" y="1660693"/>
            <a:ext cx="6194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/>
            <a:r>
              <a:rPr lang="en-US" sz="3600" b="1" spc="300" dirty="0">
                <a:solidFill>
                  <a:srgbClr val="000000"/>
                </a:solidFill>
                <a:latin typeface="Playfair Display SC" charset="0"/>
                <a:ea typeface="Playfair Display SC" charset="0"/>
                <a:cs typeface="Playfair Display SC" charset="0"/>
              </a:rPr>
              <a:t>Definition of model for this class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D558E1-1B89-4EEF-8944-0FE83730FD31}"/>
              </a:ext>
            </a:extLst>
          </p:cNvPr>
          <p:cNvSpPr txBox="1"/>
          <p:nvPr/>
        </p:nvSpPr>
        <p:spPr>
          <a:xfrm>
            <a:off x="857100" y="2885005"/>
            <a:ext cx="7863945" cy="1137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sz="240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Numerical representation of an ecological system implemented in software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140449-3167-450E-B88F-CBB10336E2DA}"/>
              </a:ext>
            </a:extLst>
          </p:cNvPr>
          <p:cNvSpPr txBox="1"/>
          <p:nvPr/>
        </p:nvSpPr>
        <p:spPr>
          <a:xfrm>
            <a:off x="4786239" y="4731489"/>
            <a:ext cx="5399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/>
            <a:r>
              <a:rPr lang="en-US" dirty="0">
                <a:solidFill>
                  <a:srgbClr val="7F7F7F"/>
                </a:solidFill>
                <a:latin typeface="Lato Light"/>
              </a:rPr>
              <a:t>SIDE NOTE: </a:t>
            </a:r>
            <a:r>
              <a:rPr lang="en-US" b="1" u="sng" dirty="0">
                <a:solidFill>
                  <a:srgbClr val="7F7F7F"/>
                </a:solidFill>
                <a:latin typeface="Lato Light"/>
              </a:rPr>
              <a:t>not</a:t>
            </a:r>
            <a:r>
              <a:rPr lang="en-US" dirty="0">
                <a:solidFill>
                  <a:srgbClr val="7F7F7F"/>
                </a:solidFill>
                <a:latin typeface="Lato Light"/>
              </a:rPr>
              <a:t> software applicable to any situation</a:t>
            </a:r>
          </a:p>
          <a:p>
            <a:pPr defTabSz="914217"/>
            <a:endParaRPr lang="en-US" dirty="0">
              <a:solidFill>
                <a:srgbClr val="7F7F7F"/>
              </a:solidFill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609452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CE85C1-79A9-4F68-B344-7965BDE43361}"/>
              </a:ext>
            </a:extLst>
          </p:cNvPr>
          <p:cNvSpPr txBox="1"/>
          <p:nvPr/>
        </p:nvSpPr>
        <p:spPr>
          <a:xfrm>
            <a:off x="6096000" y="782281"/>
            <a:ext cx="55138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/>
            <a:r>
              <a:rPr lang="en-US" sz="3000" b="1" spc="300" dirty="0">
                <a:solidFill>
                  <a:srgbClr val="000000"/>
                </a:solidFill>
                <a:latin typeface="Playfair Display SC" charset="0"/>
                <a:ea typeface="Playfair Display SC" charset="0"/>
                <a:cs typeface="Playfair Display SC" charset="0"/>
              </a:rPr>
              <a:t>Ecological modeling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EDB62C-09AD-404F-B1D1-589F9CBB1BF3}"/>
              </a:ext>
            </a:extLst>
          </p:cNvPr>
          <p:cNvSpPr txBox="1"/>
          <p:nvPr/>
        </p:nvSpPr>
        <p:spPr>
          <a:xfrm>
            <a:off x="6012362" y="1375340"/>
            <a:ext cx="5874838" cy="278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sz="900" b="1" spc="300" dirty="0">
                <a:solidFill>
                  <a:srgbClr val="D6AE7E"/>
                </a:solidFill>
                <a:latin typeface="Montserrat Semi" charset="0"/>
                <a:ea typeface="Montserrat Semi" charset="0"/>
                <a:cs typeface="Montserrat Semi" charset="0"/>
              </a:rPr>
              <a:t>Represents environment based on point of view of model builders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C94C8-743B-4C8A-8848-1982DABAF287}"/>
              </a:ext>
            </a:extLst>
          </p:cNvPr>
          <p:cNvSpPr txBox="1"/>
          <p:nvPr/>
        </p:nvSpPr>
        <p:spPr>
          <a:xfrm>
            <a:off x="5631691" y="1696820"/>
            <a:ext cx="6442487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217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F7F7F"/>
                </a:solidFill>
                <a:latin typeface="Lato Light"/>
              </a:rPr>
              <a:t>Ecology is a question-driven discipline</a:t>
            </a:r>
          </a:p>
          <a:p>
            <a:pPr marL="285750" indent="-285750" defTabSz="914217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F7F7F"/>
                </a:solidFill>
                <a:latin typeface="Lato Light"/>
              </a:rPr>
              <a:t>Ecosystems are inherently complex, interdependent systems with lots of uncertainty</a:t>
            </a:r>
          </a:p>
          <a:p>
            <a:pPr marL="285750" indent="-285750" defTabSz="914217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F7F7F"/>
                </a:solidFill>
                <a:latin typeface="Lato Light"/>
              </a:rPr>
              <a:t>Models are developed to explore complexity, interactions, forecasts</a:t>
            </a:r>
          </a:p>
          <a:p>
            <a:pPr marL="742859" lvl="1" indent="-285750" defTabSz="914217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7F7F7F"/>
                </a:solidFill>
                <a:latin typeface="Lato Light"/>
              </a:rPr>
              <a:t>Each species reacts differently to stimuli</a:t>
            </a:r>
          </a:p>
          <a:p>
            <a:pPr marL="742859" lvl="1" indent="-285750" defTabSz="914217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7F7F7F"/>
                </a:solidFill>
                <a:latin typeface="Lato Light"/>
              </a:rPr>
              <a:t>Multiple approaches for a single problem</a:t>
            </a:r>
          </a:p>
          <a:p>
            <a:pPr marL="1142817" lvl="2" indent="-228600" defTabSz="914217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F7F7F"/>
                </a:solidFill>
                <a:latin typeface="Lato Light"/>
              </a:rPr>
              <a:t>Habitat v. population v. meta-population v. community v. ecosystem</a:t>
            </a:r>
          </a:p>
          <a:p>
            <a:pPr marL="1142817" lvl="2" indent="-228600" defTabSz="914217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F7F7F"/>
                </a:solidFill>
                <a:latin typeface="Lato Light"/>
              </a:rPr>
              <a:t>Different types of models can be used for same question</a:t>
            </a:r>
          </a:p>
          <a:p>
            <a:pPr marL="742859" lvl="1" indent="-285750" defTabSz="914217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7F7F7F"/>
                </a:solidFill>
                <a:latin typeface="Lato Light"/>
                <a:sym typeface="Wingdings" pitchFamily="2" charset="2"/>
              </a:rPr>
              <a:t>Trade-offs: detail, scale, expense</a:t>
            </a:r>
            <a:endParaRPr lang="en-US" sz="2200" dirty="0">
              <a:solidFill>
                <a:srgbClr val="7F7F7F"/>
              </a:solidFill>
              <a:latin typeface="Lato Light"/>
            </a:endParaRPr>
          </a:p>
        </p:txBody>
      </p:sp>
      <p:pic>
        <p:nvPicPr>
          <p:cNvPr id="7" name="Picture 7" descr="Etheostoma inscriptum_9.jpg">
            <a:extLst>
              <a:ext uri="{FF2B5EF4-FFF2-40B4-BE49-F238E27FC236}">
                <a16:creationId xmlns:a16="http://schemas.microsoft.com/office/drawing/2014/main" id="{19AFE9B1-01C8-48F3-840C-B59EB4FDB3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86762" y="712533"/>
            <a:ext cx="2201014" cy="1549137"/>
          </a:xfrm>
          <a:prstGeom prst="rect">
            <a:avLst/>
          </a:prstGeom>
          <a:noFill/>
          <a:ln w="38100" cap="sq">
            <a:solidFill>
              <a:schemeClr val="tx2"/>
            </a:solidFill>
            <a:round/>
            <a:headEnd/>
            <a:tailEnd/>
          </a:ln>
        </p:spPr>
      </p:pic>
      <p:pic>
        <p:nvPicPr>
          <p:cNvPr id="8" name="Picture 7" descr="C:\Documents and Settings\Administrator\My Documents\UGA\Research\Photos\IMG_3683\IMG_3671.JPG">
            <a:extLst>
              <a:ext uri="{FF2B5EF4-FFF2-40B4-BE49-F238E27FC236}">
                <a16:creationId xmlns:a16="http://schemas.microsoft.com/office/drawing/2014/main" id="{3A224670-1C15-4FDF-B2DE-9D1D1A31C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874" y="1908336"/>
            <a:ext cx="2832691" cy="1859698"/>
          </a:xfrm>
          <a:prstGeom prst="rect">
            <a:avLst/>
          </a:prstGeom>
          <a:noFill/>
          <a:ln w="38100" cap="sq">
            <a:solidFill>
              <a:schemeClr val="tx2"/>
            </a:solidFill>
            <a:round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FD7061-358C-FAEB-7C58-4E2437BB4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37" y="3829267"/>
            <a:ext cx="4475855" cy="292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952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5214827" y="1658501"/>
            <a:ext cx="71109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/>
            <a:r>
              <a:rPr lang="en-US" sz="3000" b="1" spc="300" dirty="0">
                <a:solidFill>
                  <a:srgbClr val="000000"/>
                </a:solidFill>
                <a:latin typeface="Playfair Display SC" charset="0"/>
                <a:ea typeface="Playfair Display SC" charset="0"/>
                <a:cs typeface="Playfair Display SC" charset="0"/>
              </a:rPr>
              <a:t>Why do we develop models?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954484" y="2199881"/>
            <a:ext cx="2815802" cy="278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sz="900" b="1" spc="300" dirty="0">
                <a:solidFill>
                  <a:srgbClr val="D6AE7E"/>
                </a:solidFill>
                <a:latin typeface="Montserrat Semi" charset="0"/>
                <a:ea typeface="Montserrat Semi" charset="0"/>
                <a:cs typeface="Montserrat Semi" charset="0"/>
              </a:rPr>
              <a:t>Models!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20014" y="2500512"/>
            <a:ext cx="3770742" cy="4267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/>
            <a:r>
              <a:rPr lang="en-US" sz="2200" dirty="0">
                <a:solidFill>
                  <a:srgbClr val="7F7F7F"/>
                </a:solidFill>
                <a:latin typeface="Lato Light"/>
              </a:rPr>
              <a:t>To increase understanding &amp; develop theory</a:t>
            </a:r>
          </a:p>
          <a:p>
            <a:pPr defTabSz="914217"/>
            <a:endParaRPr lang="en-US" sz="2200" dirty="0">
              <a:solidFill>
                <a:srgbClr val="7F7F7F"/>
              </a:solidFill>
              <a:latin typeface="Lato Light"/>
            </a:endParaRPr>
          </a:p>
          <a:p>
            <a:pPr defTabSz="914217"/>
            <a:r>
              <a:rPr lang="en-US" sz="2200" dirty="0">
                <a:solidFill>
                  <a:srgbClr val="7F7F7F"/>
                </a:solidFill>
                <a:latin typeface="Lato Light"/>
              </a:rPr>
              <a:t>To organize thinking</a:t>
            </a:r>
          </a:p>
          <a:p>
            <a:pPr defTabSz="914217"/>
            <a:endParaRPr lang="en-US" sz="2200" dirty="0">
              <a:solidFill>
                <a:srgbClr val="7F7F7F"/>
              </a:solidFill>
              <a:latin typeface="Lato Light"/>
            </a:endParaRPr>
          </a:p>
          <a:p>
            <a:pPr defTabSz="914217"/>
            <a:r>
              <a:rPr lang="en-US" sz="2200" dirty="0">
                <a:solidFill>
                  <a:srgbClr val="7F7F7F"/>
                </a:solidFill>
                <a:latin typeface="Lato Light"/>
              </a:rPr>
              <a:t>To forecast future conditions</a:t>
            </a:r>
          </a:p>
          <a:p>
            <a:pPr defTabSz="914217"/>
            <a:endParaRPr lang="en-US" sz="2200" dirty="0">
              <a:solidFill>
                <a:srgbClr val="7F7F7F"/>
              </a:solidFill>
              <a:latin typeface="Lato Light"/>
            </a:endParaRPr>
          </a:p>
          <a:p>
            <a:pPr defTabSz="914217"/>
            <a:r>
              <a:rPr lang="en-US" sz="2200" dirty="0">
                <a:solidFill>
                  <a:srgbClr val="7F7F7F"/>
                </a:solidFill>
                <a:latin typeface="Lato Light"/>
              </a:rPr>
              <a:t>To inform decision-making</a:t>
            </a:r>
          </a:p>
          <a:p>
            <a:pPr defTabSz="914217"/>
            <a:endParaRPr lang="en-US" sz="2200" dirty="0">
              <a:solidFill>
                <a:srgbClr val="7F7F7F"/>
              </a:solidFill>
              <a:latin typeface="Lato Light"/>
            </a:endParaRPr>
          </a:p>
          <a:p>
            <a:pPr defTabSz="914217"/>
            <a:r>
              <a:rPr lang="en-US" sz="2200" dirty="0">
                <a:solidFill>
                  <a:srgbClr val="7F7F7F"/>
                </a:solidFill>
                <a:latin typeface="Lato Light"/>
              </a:rPr>
              <a:t>Provide a platform for critical thinking</a:t>
            </a:r>
          </a:p>
          <a:p>
            <a:pPr defTabSz="914217">
              <a:lnSpc>
                <a:spcPct val="150000"/>
              </a:lnSpc>
            </a:pPr>
            <a:r>
              <a:rPr lang="en-US" sz="2200" dirty="0">
                <a:solidFill>
                  <a:srgbClr val="7F7F7F"/>
                </a:solidFill>
                <a:latin typeface="Montserrat Light" charset="0"/>
                <a:ea typeface="Montserrat Light" charset="0"/>
                <a:cs typeface="Montserrat Light" charset="0"/>
              </a:rPr>
              <a:t> </a:t>
            </a: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41" t="3137" r="10501" b="5491"/>
          <a:stretch/>
        </p:blipFill>
        <p:spPr>
          <a:xfrm>
            <a:off x="148609" y="1155808"/>
            <a:ext cx="4775499" cy="5323881"/>
          </a:xfrm>
        </p:spPr>
      </p:pic>
    </p:spTree>
    <p:extLst>
      <p:ext uri="{BB962C8B-B14F-4D97-AF65-F5344CB8AC3E}">
        <p14:creationId xmlns:p14="http://schemas.microsoft.com/office/powerpoint/2010/main" val="127052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CE85C1-79A9-4F68-B344-7965BDE43361}"/>
              </a:ext>
            </a:extLst>
          </p:cNvPr>
          <p:cNvSpPr txBox="1"/>
          <p:nvPr/>
        </p:nvSpPr>
        <p:spPr>
          <a:xfrm>
            <a:off x="6096000" y="782281"/>
            <a:ext cx="55138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/>
            <a:r>
              <a:rPr lang="en-US" sz="3000" b="1" spc="300" dirty="0">
                <a:solidFill>
                  <a:srgbClr val="000000"/>
                </a:solidFill>
                <a:latin typeface="Playfair Display SC" charset="0"/>
                <a:ea typeface="Playfair Display SC" charset="0"/>
                <a:cs typeface="Playfair Display SC" charset="0"/>
              </a:rPr>
              <a:t>Is modeling science?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EDB62C-09AD-404F-B1D1-589F9CBB1BF3}"/>
              </a:ext>
            </a:extLst>
          </p:cNvPr>
          <p:cNvSpPr txBox="1"/>
          <p:nvPr/>
        </p:nvSpPr>
        <p:spPr>
          <a:xfrm>
            <a:off x="6153947" y="1330386"/>
            <a:ext cx="5681145" cy="278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lnSpc>
                <a:spcPct val="150000"/>
              </a:lnSpc>
            </a:pPr>
            <a:r>
              <a:rPr lang="en-US" sz="900" b="1" spc="300" dirty="0">
                <a:solidFill>
                  <a:srgbClr val="D6AE7E"/>
                </a:solidFill>
                <a:latin typeface="Montserrat Semi" charset="0"/>
                <a:ea typeface="Montserrat Semi" charset="0"/>
                <a:cs typeface="Montserrat Semi" charset="0"/>
              </a:rPr>
              <a:t>Is science modeling?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C94C8-743B-4C8A-8848-1982DABAF287}"/>
              </a:ext>
            </a:extLst>
          </p:cNvPr>
          <p:cNvSpPr txBox="1"/>
          <p:nvPr/>
        </p:nvSpPr>
        <p:spPr>
          <a:xfrm>
            <a:off x="7595953" y="1917586"/>
            <a:ext cx="4390283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217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F7F7F"/>
                </a:solidFill>
                <a:latin typeface="Lato Light"/>
              </a:rPr>
              <a:t>Modeling process is based on scientific method </a:t>
            </a:r>
          </a:p>
          <a:p>
            <a:pPr marL="742859" lvl="1" indent="-285750" defTabSz="914217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7F7F7F"/>
                </a:solidFill>
                <a:latin typeface="Lato Light"/>
              </a:rPr>
              <a:t>A hypothesis is a mental/written model</a:t>
            </a:r>
          </a:p>
          <a:p>
            <a:pPr marL="285750" indent="-285750" defTabSz="914217"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7F7F7F"/>
                </a:solidFill>
                <a:latin typeface="Lato Light"/>
              </a:rPr>
              <a:t>Odum</a:t>
            </a:r>
            <a:r>
              <a:rPr lang="en-US" sz="2200" dirty="0">
                <a:solidFill>
                  <a:srgbClr val="7F7F7F"/>
                </a:solidFill>
                <a:latin typeface="Lato Light"/>
              </a:rPr>
              <a:t> (1984) describes models as an important part of scientific method</a:t>
            </a:r>
          </a:p>
          <a:p>
            <a:pPr marL="285750" indent="-285750" defTabSz="914217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7F7F7F"/>
                </a:solidFill>
                <a:latin typeface="Lato Light"/>
              </a:rPr>
              <a:t>Software has made it easy to ignore scientific practice</a:t>
            </a:r>
          </a:p>
          <a:p>
            <a:pPr marL="285750" indent="-285750" defTabSz="914217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7F7F7F"/>
                </a:solidFill>
                <a:latin typeface="Lato Light"/>
              </a:rPr>
              <a:t>Standard techniques and documentation are important for scientific models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29A57F41-A01C-54F3-0753-617A9768E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722" y="1742145"/>
            <a:ext cx="7652772" cy="4908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CED8A4A9-BDB5-4EF0-A7BB-0694DFE6E7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353" y="3331029"/>
            <a:ext cx="7181526" cy="3271399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217">
              <a:defRPr/>
            </a:pPr>
            <a:endParaRPr lang="en-US">
              <a:solidFill>
                <a:srgbClr val="7F7F7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 Light"/>
            </a:endParaRPr>
          </a:p>
        </p:txBody>
      </p:sp>
      <p:sp>
        <p:nvSpPr>
          <p:cNvPr id="13" name="Text Box 9">
            <a:extLst>
              <a:ext uri="{FF2B5EF4-FFF2-40B4-BE49-F238E27FC236}">
                <a16:creationId xmlns:a16="http://schemas.microsoft.com/office/drawing/2014/main" id="{6394B967-8F2F-307C-91D3-31F45E130C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6622" y="4287121"/>
            <a:ext cx="159348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rgbClr val="FFFF99"/>
                </a:solidFill>
                <a:latin typeface="Garamond" panose="02020404030301010803" pitchFamily="18" charset="0"/>
              </a:defRPr>
            </a:lvl1pPr>
            <a:lvl2pPr marL="742950" indent="-285750">
              <a:defRPr sz="2400" b="1">
                <a:solidFill>
                  <a:srgbClr val="FFFF99"/>
                </a:solidFill>
                <a:latin typeface="Garamond" panose="02020404030301010803" pitchFamily="18" charset="0"/>
              </a:defRPr>
            </a:lvl2pPr>
            <a:lvl3pPr marL="1143000" indent="-228600">
              <a:defRPr sz="2400" b="1">
                <a:solidFill>
                  <a:srgbClr val="FFFF99"/>
                </a:solidFill>
                <a:latin typeface="Garamond" panose="02020404030301010803" pitchFamily="18" charset="0"/>
              </a:defRPr>
            </a:lvl3pPr>
            <a:lvl4pPr marL="1600200" indent="-228600">
              <a:defRPr sz="2400" b="1">
                <a:solidFill>
                  <a:srgbClr val="FFFF99"/>
                </a:solidFill>
                <a:latin typeface="Garamond" panose="02020404030301010803" pitchFamily="18" charset="0"/>
              </a:defRPr>
            </a:lvl4pPr>
            <a:lvl5pPr marL="2057400" indent="-228600">
              <a:defRPr sz="2400" b="1">
                <a:solidFill>
                  <a:srgbClr val="FFFF99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99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99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99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99"/>
                </a:solidFill>
                <a:latin typeface="Garamond" panose="02020404030301010803" pitchFamily="18" charset="0"/>
              </a:defRPr>
            </a:lvl9pPr>
          </a:lstStyle>
          <a:p>
            <a:pPr defTabSz="914217"/>
            <a:r>
              <a:rPr lang="en-US" altLang="en-US" sz="800">
                <a:solidFill>
                  <a:srgbClr val="FFFFFF"/>
                </a:solidFill>
              </a:rPr>
              <a:t>Iterative model</a:t>
            </a:r>
          </a:p>
          <a:p>
            <a:pPr defTabSz="914217"/>
            <a:r>
              <a:rPr lang="en-US" altLang="en-US" sz="800">
                <a:solidFill>
                  <a:srgbClr val="FFFFFF"/>
                </a:solidFill>
              </a:rPr>
              <a:t>development</a:t>
            </a: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9CD9AA2A-DD06-59FE-2A1D-DE4F8B84A76E}"/>
              </a:ext>
            </a:extLst>
          </p:cNvPr>
          <p:cNvSpPr/>
          <p:nvPr/>
        </p:nvSpPr>
        <p:spPr>
          <a:xfrm>
            <a:off x="3491133" y="2286208"/>
            <a:ext cx="3004458" cy="1208315"/>
          </a:xfrm>
          <a:prstGeom prst="arc">
            <a:avLst>
              <a:gd name="adj1" fmla="val 16200000"/>
              <a:gd name="adj2" fmla="val 1186566"/>
            </a:avLst>
          </a:prstGeom>
          <a:ln w="57150">
            <a:solidFill>
              <a:srgbClr val="FF0000"/>
            </a:solidFill>
            <a:prstDash val="sys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7F7F7F"/>
              </a:solidFill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1317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1085306" y="1220224"/>
            <a:ext cx="52959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/>
            <a:r>
              <a:rPr lang="en-US" sz="3300" b="1" spc="300" dirty="0">
                <a:solidFill>
                  <a:srgbClr val="000000"/>
                </a:solidFill>
                <a:latin typeface="Playfair Display SC" charset="0"/>
                <a:ea typeface="Playfair Display SC" charset="0"/>
                <a:cs typeface="Playfair Display SC" charset="0"/>
              </a:rPr>
              <a:t>Models are </a:t>
            </a:r>
            <a:r>
              <a:rPr lang="en-US" sz="3300" b="1" spc="300" dirty="0">
                <a:solidFill>
                  <a:srgbClr val="FF0000"/>
                </a:solidFill>
                <a:latin typeface="Playfair Display SC" charset="0"/>
                <a:ea typeface="Playfair Display SC" charset="0"/>
                <a:cs typeface="Playfair Display SC" charset="0"/>
              </a:rPr>
              <a:t>never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9C6A24-A662-4F56-B286-72D091DFA1D2}"/>
              </a:ext>
            </a:extLst>
          </p:cNvPr>
          <p:cNvSpPr txBox="1">
            <a:spLocks/>
          </p:cNvSpPr>
          <p:nvPr/>
        </p:nvSpPr>
        <p:spPr>
          <a:xfrm>
            <a:off x="1167816" y="2352454"/>
            <a:ext cx="5721534" cy="2687379"/>
          </a:xfrm>
          <a:prstGeom prst="rect">
            <a:avLst/>
          </a:prstGeom>
        </p:spPr>
        <p:txBody>
          <a:bodyPr/>
          <a:lstStyle>
            <a:lvl1pPr marL="0" indent="0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charset="0"/>
              <a:buNone/>
              <a:defRPr lang="en-US" sz="4800" kern="1200" dirty="0" smtClean="0">
                <a:solidFill>
                  <a:schemeClr val="tx1"/>
                </a:solidFill>
                <a:effectLst/>
                <a:latin typeface="Montserrat Hairline" charset="0"/>
                <a:ea typeface="Montserrat Hairline" charset="0"/>
                <a:cs typeface="Montserrat Hairline" charset="0"/>
              </a:defRPr>
            </a:lvl1pPr>
            <a:lvl2pPr marL="914217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Montserrat Hairline" charset="0"/>
                <a:ea typeface="Montserrat Hairline" charset="0"/>
                <a:cs typeface="Montserrat Hairline" charset="0"/>
              </a:defRPr>
            </a:lvl2pPr>
            <a:lvl3pPr marL="1828434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600" kern="1200" dirty="0" smtClean="0">
                <a:solidFill>
                  <a:schemeClr val="tx1"/>
                </a:solidFill>
                <a:effectLst/>
                <a:latin typeface="Montserrat Hairline" charset="0"/>
                <a:ea typeface="Montserrat Hairline" charset="0"/>
                <a:cs typeface="Montserrat Hairline" charset="0"/>
              </a:defRPr>
            </a:lvl3pPr>
            <a:lvl4pPr marL="2742651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200" kern="1200" dirty="0" smtClean="0">
                <a:solidFill>
                  <a:schemeClr val="tx1"/>
                </a:solidFill>
                <a:effectLst/>
                <a:latin typeface="Montserrat Hairline" charset="0"/>
                <a:ea typeface="Montserrat Hairline" charset="0"/>
                <a:cs typeface="Montserrat Hairline" charset="0"/>
              </a:defRPr>
            </a:lvl4pPr>
            <a:lvl5pPr marL="3656868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charset="0"/>
              <a:buNone/>
              <a:defRPr lang="en-US" sz="3200" kern="1200" dirty="0">
                <a:solidFill>
                  <a:schemeClr val="tx1"/>
                </a:solidFill>
                <a:effectLst/>
                <a:latin typeface="Montserrat Hairline" charset="0"/>
                <a:ea typeface="Montserrat Hairline" charset="0"/>
                <a:cs typeface="Montserrat Hairline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217">
              <a:spcBef>
                <a:spcPts val="1000"/>
              </a:spcBef>
            </a:pPr>
            <a:r>
              <a:rPr lang="en-US" sz="3000" dirty="0">
                <a:solidFill>
                  <a:srgbClr val="7F7F7F"/>
                </a:solidFill>
                <a:latin typeface="Lato Light"/>
              </a:rPr>
              <a:t>Answers or Decisions</a:t>
            </a:r>
          </a:p>
          <a:p>
            <a:pPr marL="457109" lvl="1" defTabSz="914217">
              <a:spcBef>
                <a:spcPts val="500"/>
              </a:spcBef>
            </a:pPr>
            <a:r>
              <a:rPr lang="en-US" sz="2400" dirty="0">
                <a:solidFill>
                  <a:srgbClr val="7F7F7F"/>
                </a:solidFill>
                <a:latin typeface="Lato Light"/>
              </a:rPr>
              <a:t>People make decisions.  Models inform people.</a:t>
            </a:r>
          </a:p>
          <a:p>
            <a:pPr defTabSz="914217">
              <a:spcBef>
                <a:spcPts val="1000"/>
              </a:spcBef>
            </a:pPr>
            <a:endParaRPr lang="en-US" sz="3000" dirty="0">
              <a:solidFill>
                <a:srgbClr val="7F7F7F"/>
              </a:solidFill>
              <a:latin typeface="Lato Light"/>
            </a:endParaRPr>
          </a:p>
          <a:p>
            <a:pPr defTabSz="914217">
              <a:spcBef>
                <a:spcPts val="1000"/>
              </a:spcBef>
            </a:pPr>
            <a:r>
              <a:rPr lang="en-US" sz="3000" dirty="0">
                <a:solidFill>
                  <a:srgbClr val="7F7F7F"/>
                </a:solidFill>
                <a:latin typeface="Lato Light"/>
              </a:rPr>
              <a:t>Reality</a:t>
            </a:r>
          </a:p>
          <a:p>
            <a:pPr marL="457109" lvl="1" defTabSz="914217">
              <a:spcBef>
                <a:spcPts val="500"/>
              </a:spcBef>
            </a:pPr>
            <a:r>
              <a:rPr lang="en-US" sz="2400" dirty="0">
                <a:solidFill>
                  <a:srgbClr val="7F7F7F"/>
                </a:solidFill>
                <a:latin typeface="Lato Light"/>
              </a:rPr>
              <a:t>Inherently a model is an abstraction of reality.</a:t>
            </a:r>
          </a:p>
        </p:txBody>
      </p:sp>
      <p:pic>
        <p:nvPicPr>
          <p:cNvPr id="8" name="Picture 2" descr="C:\Program Files\Microsoft Office\MEDIA\CAGCAT10\j0285750.wmf">
            <a:extLst>
              <a:ext uri="{FF2B5EF4-FFF2-40B4-BE49-F238E27FC236}">
                <a16:creationId xmlns:a16="http://schemas.microsoft.com/office/drawing/2014/main" id="{065A0A03-5E8D-4565-B537-556ADD569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75589" y="1414130"/>
            <a:ext cx="2727912" cy="1676400"/>
          </a:xfrm>
          <a:prstGeom prst="rect">
            <a:avLst/>
          </a:prstGeom>
          <a:noFill/>
        </p:spPr>
      </p:pic>
      <p:pic>
        <p:nvPicPr>
          <p:cNvPr id="9" name="Picture 3" descr="F:\MIDO_Survey\Pics\IMG-20130529-00024-346cfs.jpg">
            <a:extLst>
              <a:ext uri="{FF2B5EF4-FFF2-40B4-BE49-F238E27FC236}">
                <a16:creationId xmlns:a16="http://schemas.microsoft.com/office/drawing/2014/main" id="{B929693E-F428-4973-87E8-7882BBE22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50978" y="3852530"/>
            <a:ext cx="3411870" cy="2558903"/>
          </a:xfrm>
          <a:prstGeom prst="rect">
            <a:avLst/>
          </a:prstGeom>
          <a:noFill/>
        </p:spPr>
      </p:pic>
      <p:pic>
        <p:nvPicPr>
          <p:cNvPr id="10" name="Picture 4" descr="C:\Program Files\Microsoft Office\MEDIA\CAGCAT10\j0292020.wmf">
            <a:extLst>
              <a:ext uri="{FF2B5EF4-FFF2-40B4-BE49-F238E27FC236}">
                <a16:creationId xmlns:a16="http://schemas.microsoft.com/office/drawing/2014/main" id="{EAF885A6-6549-46E7-AD80-FC0BD45C2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89350" y="1201479"/>
            <a:ext cx="2071940" cy="1966519"/>
          </a:xfrm>
          <a:prstGeom prst="rect">
            <a:avLst/>
          </a:prstGeom>
          <a:noFill/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9A1630-773F-4209-B30C-09262B311459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7925320" y="3167998"/>
            <a:ext cx="1131594" cy="684532"/>
          </a:xfrm>
          <a:prstGeom prst="straightConnector1">
            <a:avLst/>
          </a:prstGeom>
          <a:ln w="762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3423B7-05D9-4144-81CE-55BABD763D26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9056913" y="3090530"/>
            <a:ext cx="1382632" cy="762000"/>
          </a:xfrm>
          <a:prstGeom prst="straightConnector1">
            <a:avLst/>
          </a:prstGeom>
          <a:ln w="762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808E3C9-60F0-410C-A5C9-C69ABE737A62}"/>
              </a:ext>
            </a:extLst>
          </p:cNvPr>
          <p:cNvSpPr txBox="1"/>
          <p:nvPr/>
        </p:nvSpPr>
        <p:spPr>
          <a:xfrm>
            <a:off x="9631255" y="3111382"/>
            <a:ext cx="641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/>
            <a:r>
              <a:rPr lang="en-US" sz="3600" b="1" dirty="0">
                <a:solidFill>
                  <a:srgbClr val="FF0000"/>
                </a:solidFill>
                <a:latin typeface="Lato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0993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 l="27500" t="16000" r="15833" b="24000"/>
          <a:stretch>
            <a:fillRect/>
          </a:stretch>
        </p:blipFill>
        <p:spPr bwMode="auto">
          <a:xfrm>
            <a:off x="1564640" y="381000"/>
            <a:ext cx="898144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Default Theme">
  <a:themeElements>
    <a:clrScheme name="Air Light 2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D6AE7E"/>
      </a:accent2>
      <a:accent3>
        <a:srgbClr val="545557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985</TotalTime>
  <Words>1348</Words>
  <Application>Microsoft Office PowerPoint</Application>
  <PresentationFormat>Widescreen</PresentationFormat>
  <Paragraphs>267</Paragraphs>
  <Slides>32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7" baseType="lpstr">
      <vt:lpstr>Abadi</vt:lpstr>
      <vt:lpstr>Arial</vt:lpstr>
      <vt:lpstr>Calibri</vt:lpstr>
      <vt:lpstr>Calibri Light</vt:lpstr>
      <vt:lpstr>Cambria Math</vt:lpstr>
      <vt:lpstr>Garamond</vt:lpstr>
      <vt:lpstr>Lato</vt:lpstr>
      <vt:lpstr>Lato Light</vt:lpstr>
      <vt:lpstr>Montserrat Hairline</vt:lpstr>
      <vt:lpstr>Montserrat Light</vt:lpstr>
      <vt:lpstr>Montserrat Semi</vt:lpstr>
      <vt:lpstr>Playfair Display SC</vt:lpstr>
      <vt:lpstr>Times New Roman</vt:lpstr>
      <vt:lpstr>Default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Analytical Models</vt:lpstr>
      <vt:lpstr>Conceptual Models</vt:lpstr>
      <vt:lpstr>Index Models</vt:lpstr>
      <vt:lpstr>System Dynamics</vt:lpstr>
      <vt:lpstr>Spatial Models</vt:lpstr>
      <vt:lpstr>Statistical Models</vt:lpstr>
      <vt:lpstr>Integrated Modeling</vt:lpstr>
      <vt:lpstr>Agent-based Models</vt:lpstr>
      <vt:lpstr>Differences between agent- &amp; equation-based</vt:lpstr>
      <vt:lpstr>Why Agent-based Models? </vt:lpstr>
      <vt:lpstr>Main uses for ABMs</vt:lpstr>
      <vt:lpstr>Conceptual Overview</vt:lpstr>
      <vt:lpstr>Emergence</vt:lpstr>
      <vt:lpstr>Predator-prey</vt:lpstr>
      <vt:lpstr>Let’s get it!: Intro to Netlogo</vt:lpstr>
      <vt:lpstr>Basics of Netlogo</vt:lpstr>
      <vt:lpstr>Primitives</vt:lpstr>
      <vt:lpstr>Netlogo dictionary</vt:lpstr>
      <vt:lpstr>Procedures</vt:lpstr>
      <vt:lpstr>Let’s get to modeling! </vt:lpstr>
      <vt:lpstr>Let’s get to modeling! </vt:lpstr>
      <vt:lpstr>Let’s get to modeling! </vt:lpstr>
      <vt:lpstr>Primitives used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</dc:creator>
  <cp:lastModifiedBy>Todd</cp:lastModifiedBy>
  <cp:revision>10</cp:revision>
  <dcterms:created xsi:type="dcterms:W3CDTF">2022-07-05T12:45:41Z</dcterms:created>
  <dcterms:modified xsi:type="dcterms:W3CDTF">2022-09-07T13:54:14Z</dcterms:modified>
</cp:coreProperties>
</file>